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69" r:id="rId3"/>
    <p:sldId id="370" r:id="rId5"/>
    <p:sldId id="434" r:id="rId6"/>
    <p:sldId id="429" r:id="rId7"/>
    <p:sldId id="433" r:id="rId8"/>
    <p:sldId id="428" r:id="rId9"/>
    <p:sldId id="435" r:id="rId10"/>
    <p:sldId id="409" r:id="rId11"/>
    <p:sldId id="430" r:id="rId12"/>
    <p:sldId id="431" r:id="rId13"/>
    <p:sldId id="375" r:id="rId14"/>
    <p:sldId id="376" r:id="rId15"/>
    <p:sldId id="437" r:id="rId16"/>
    <p:sldId id="443" r:id="rId17"/>
    <p:sldId id="436" r:id="rId18"/>
    <p:sldId id="438" r:id="rId19"/>
    <p:sldId id="439" r:id="rId20"/>
    <p:sldId id="440" r:id="rId21"/>
    <p:sldId id="441" r:id="rId22"/>
    <p:sldId id="442" r:id="rId23"/>
    <p:sldId id="377" r:id="rId24"/>
    <p:sldId id="378" r:id="rId25"/>
    <p:sldId id="532" r:id="rId26"/>
    <p:sldId id="533" r:id="rId27"/>
    <p:sldId id="478" r:id="rId28"/>
    <p:sldId id="480" r:id="rId29"/>
    <p:sldId id="452" r:id="rId30"/>
    <p:sldId id="446" r:id="rId31"/>
    <p:sldId id="447" r:id="rId32"/>
    <p:sldId id="448" r:id="rId33"/>
    <p:sldId id="482" r:id="rId34"/>
    <p:sldId id="383" r:id="rId35"/>
    <p:sldId id="384" r:id="rId36"/>
    <p:sldId id="449" r:id="rId37"/>
    <p:sldId id="385" r:id="rId38"/>
    <p:sldId id="521" r:id="rId39"/>
    <p:sldId id="522" r:id="rId40"/>
    <p:sldId id="523" r:id="rId41"/>
    <p:sldId id="457" r:id="rId42"/>
    <p:sldId id="458" r:id="rId43"/>
    <p:sldId id="529" r:id="rId44"/>
    <p:sldId id="528" r:id="rId45"/>
    <p:sldId id="524" r:id="rId46"/>
    <p:sldId id="455" r:id="rId47"/>
    <p:sldId id="460" r:id="rId48"/>
    <p:sldId id="534" r:id="rId49"/>
    <p:sldId id="393" r:id="rId50"/>
    <p:sldId id="394" r:id="rId51"/>
    <p:sldId id="395" r:id="rId52"/>
    <p:sldId id="396" r:id="rId53"/>
    <p:sldId id="397" r:id="rId54"/>
    <p:sldId id="398" r:id="rId55"/>
    <p:sldId id="399" r:id="rId56"/>
    <p:sldId id="400" r:id="rId57"/>
    <p:sldId id="535" r:id="rId58"/>
    <p:sldId id="536" r:id="rId59"/>
    <p:sldId id="537" r:id="rId60"/>
    <p:sldId id="538" r:id="rId61"/>
    <p:sldId id="539" r:id="rId62"/>
    <p:sldId id="540" r:id="rId63"/>
    <p:sldId id="541" r:id="rId64"/>
    <p:sldId id="401" r:id="rId65"/>
    <p:sldId id="402" r:id="rId66"/>
    <p:sldId id="403" r:id="rId67"/>
    <p:sldId id="404" r:id="rId68"/>
    <p:sldId id="405" r:id="rId69"/>
    <p:sldId id="406" r:id="rId70"/>
    <p:sldId id="407" r:id="rId71"/>
    <p:sldId id="453" r:id="rId72"/>
    <p:sldId id="487" r:id="rId73"/>
    <p:sldId id="461" r:id="rId74"/>
    <p:sldId id="462" r:id="rId75"/>
    <p:sldId id="463" r:id="rId76"/>
    <p:sldId id="464" r:id="rId77"/>
    <p:sldId id="465" r:id="rId78"/>
    <p:sldId id="466" r:id="rId79"/>
    <p:sldId id="467" r:id="rId80"/>
    <p:sldId id="468" r:id="rId81"/>
    <p:sldId id="476" r:id="rId82"/>
    <p:sldId id="488" r:id="rId83"/>
    <p:sldId id="489" r:id="rId84"/>
    <p:sldId id="490" r:id="rId85"/>
    <p:sldId id="491" r:id="rId86"/>
    <p:sldId id="492" r:id="rId87"/>
    <p:sldId id="493" r:id="rId88"/>
    <p:sldId id="494" r:id="rId89"/>
    <p:sldId id="495" r:id="rId90"/>
    <p:sldId id="496" r:id="rId91"/>
    <p:sldId id="497" r:id="rId92"/>
    <p:sldId id="498" r:id="rId93"/>
    <p:sldId id="499" r:id="rId94"/>
    <p:sldId id="500" r:id="rId95"/>
    <p:sldId id="501" r:id="rId96"/>
    <p:sldId id="502" r:id="rId97"/>
    <p:sldId id="503" r:id="rId98"/>
    <p:sldId id="504" r:id="rId99"/>
    <p:sldId id="505" r:id="rId100"/>
    <p:sldId id="506" r:id="rId101"/>
    <p:sldId id="507" r:id="rId102"/>
    <p:sldId id="508" r:id="rId103"/>
    <p:sldId id="509" r:id="rId104"/>
    <p:sldId id="510" r:id="rId105"/>
    <p:sldId id="511" r:id="rId106"/>
    <p:sldId id="512" r:id="rId107"/>
    <p:sldId id="513" r:id="rId108"/>
    <p:sldId id="514" r:id="rId109"/>
    <p:sldId id="515" r:id="rId110"/>
    <p:sldId id="516" r:id="rId111"/>
    <p:sldId id="517" r:id="rId112"/>
    <p:sldId id="518" r:id="rId113"/>
    <p:sldId id="519" r:id="rId114"/>
    <p:sldId id="520" r:id="rId115"/>
    <p:sldId id="418" r:id="rId116"/>
    <p:sldId id="419" r:id="rId117"/>
    <p:sldId id="420" r:id="rId118"/>
    <p:sldId id="421" r:id="rId119"/>
    <p:sldId id="422" r:id="rId120"/>
    <p:sldId id="423" r:id="rId121"/>
    <p:sldId id="424" r:id="rId122"/>
    <p:sldId id="425" r:id="rId123"/>
  </p:sldIdLst>
  <p:sldSz cx="9144000" cy="6858000" type="screen4x3"/>
  <p:notesSz cx="6858000" cy="9144000"/>
  <p:custDataLst>
    <p:tags r:id="rId127"/>
  </p:custDataLst>
  <p:defaultTextStyle>
    <a:defPPr>
      <a:defRPr lang="en-US"/>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9900"/>
    <a:srgbClr val="FF0066"/>
    <a:srgbClr val="FF99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300"/>
    <p:restoredTop sz="88600"/>
  </p:normalViewPr>
  <p:slideViewPr>
    <p:cSldViewPr showGuides="1">
      <p:cViewPr varScale="1">
        <p:scale>
          <a:sx n="76" d="100"/>
          <a:sy n="76" d="100"/>
        </p:scale>
        <p:origin x="89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853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7" Type="http://schemas.openxmlformats.org/officeDocument/2006/relationships/tags" Target="tags/tag1.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38.vml.rels><?xml version="1.0" encoding="UTF-8" standalone="yes"?>
<Relationships xmlns="http://schemas.openxmlformats.org/package/2006/relationships"><Relationship Id="rId4" Type="http://schemas.openxmlformats.org/officeDocument/2006/relationships/image" Target="../media/image101.wmf"/><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rawings/_rels/vmlDrawing7.vml.rels><?xml version="1.0" encoding="UTF-8" standalone="yes"?>
<Relationships xmlns="http://schemas.openxmlformats.org/package/2006/relationships"><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571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50000"/>
              </a:spcBef>
              <a:defRPr sz="1200">
                <a:ea typeface="宋体" panose="02010600030101010101" pitchFamily="2" charset="-122"/>
              </a:defRPr>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endParaRPr>
          </a:p>
        </p:txBody>
      </p:sp>
      <p:sp>
        <p:nvSpPr>
          <p:cNvPr id="11571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50000"/>
              </a:spcBef>
              <a:defRPr sz="1200">
                <a:ea typeface="宋体" panose="02010600030101010101" pitchFamily="2" charset="-122"/>
              </a:defRPr>
            </a:lvl1pPr>
          </a:lstStyle>
          <a:p>
            <a:pPr marL="0" marR="0" lvl="0" indent="0" algn="r" defTabSz="914400" rtl="0" eaLnBrk="1" fontAlgn="base" latinLnBrk="0" hangingPunct="1">
              <a:lnSpc>
                <a:spcPct val="100000"/>
              </a:lnSpc>
              <a:spcBef>
                <a:spcPct val="50000"/>
              </a:spcBef>
              <a:spcAft>
                <a:spcPct val="0"/>
              </a:spcAft>
              <a:buClrTx/>
              <a:buSzTx/>
              <a:buFontTx/>
              <a:buNone/>
              <a:defRPr/>
            </a:pPr>
            <a:endParaRPr kumimoji="1" lang="en-US" altLang="zh-CN"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571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571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spcBef>
                <a:spcPct val="50000"/>
              </a:spcBef>
              <a:defRPr sz="1200">
                <a:ea typeface="宋体" panose="02010600030101010101" pitchFamily="2" charset="-122"/>
              </a:defRPr>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endParaRPr>
          </a:p>
        </p:txBody>
      </p:sp>
      <p:sp>
        <p:nvSpPr>
          <p:cNvPr id="11571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50000"/>
              </a:spcBef>
              <a:defRPr sz="1200" smtClean="0"/>
            </a:lvl1pPr>
          </a:lstStyle>
          <a:p>
            <a:pPr marL="0" marR="0" lvl="0" indent="0" algn="r" defTabSz="914400" rtl="0" eaLnBrk="1" fontAlgn="base" latinLnBrk="0" hangingPunct="1">
              <a:lnSpc>
                <a:spcPct val="100000"/>
              </a:lnSpc>
              <a:spcBef>
                <a:spcPct val="50000"/>
              </a:spcBef>
              <a:spcAft>
                <a:spcPct val="0"/>
              </a:spcAft>
              <a:buClrTx/>
              <a:buSzTx/>
              <a:buFontTx/>
              <a:buNone/>
              <a:defRPr/>
            </a:pPr>
            <a:fld id="{800203C2-C2DC-4FB6-BBA6-258904EF8E8A}" type="slidenum">
              <a:rPr kumimoji="1" lang="zh-CN" altLang="en-US"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rPr>
            </a:fld>
            <a:endParaRPr kumimoji="1" lang="en-US" altLang="zh-CN" sz="1200" b="1" i="0" u="none" strike="noStrike" kern="1200" cap="none" spc="0" normalizeH="0" baseline="0" noProof="0">
              <a:ln>
                <a:noFill/>
              </a:ln>
              <a:solidFill>
                <a:schemeClr val="bg2"/>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123" name="Rectangle 2"/>
          <p:cNvSpPr>
            <a:spLocks noTextEdit="1"/>
          </p:cNvSpPr>
          <p:nvPr>
            <p:ph type="sldImg"/>
          </p:nvPr>
        </p:nvSpPr>
        <p:spPr>
          <a:ln/>
        </p:spPr>
      </p:sp>
      <p:sp>
        <p:nvSpPr>
          <p:cNvPr id="5124"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555" name="Rectangle 2"/>
          <p:cNvSpPr>
            <a:spLocks noTextEdit="1"/>
          </p:cNvSpPr>
          <p:nvPr>
            <p:ph type="sldImg"/>
          </p:nvPr>
        </p:nvSpPr>
        <p:spPr>
          <a:ln/>
        </p:spPr>
      </p:sp>
      <p:sp>
        <p:nvSpPr>
          <p:cNvPr id="23556"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1504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幻灯片图像占位符 1"/>
          <p:cNvSpPr>
            <a:spLocks noGrp="1" noRot="1" noChangeAspect="1" noTextEdit="1"/>
          </p:cNvSpPr>
          <p:nvPr>
            <p:ph type="sldImg"/>
          </p:nvPr>
        </p:nvSpPr>
        <p:spPr>
          <a:ln/>
        </p:spPr>
      </p:sp>
      <p:sp>
        <p:nvSpPr>
          <p:cNvPr id="217091"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1709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幻灯片图像占位符 1"/>
          <p:cNvSpPr>
            <a:spLocks noGrp="1" noRot="1" noChangeAspect="1" noTextEdit="1"/>
          </p:cNvSpPr>
          <p:nvPr>
            <p:ph type="sldImg"/>
          </p:nvPr>
        </p:nvSpPr>
        <p:spPr>
          <a:ln/>
        </p:spPr>
      </p:sp>
      <p:sp>
        <p:nvSpPr>
          <p:cNvPr id="21913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1914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幻灯片图像占位符 1"/>
          <p:cNvSpPr>
            <a:spLocks noGrp="1" noRot="1" noChangeAspect="1" noTextEdit="1"/>
          </p:cNvSpPr>
          <p:nvPr>
            <p:ph type="sldImg"/>
          </p:nvPr>
        </p:nvSpPr>
        <p:spPr>
          <a:ln/>
        </p:spPr>
      </p:sp>
      <p:sp>
        <p:nvSpPr>
          <p:cNvPr id="22118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2118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幻灯片图像占位符 1"/>
          <p:cNvSpPr>
            <a:spLocks noGrp="1" noRot="1" noChangeAspect="1" noTextEdit="1"/>
          </p:cNvSpPr>
          <p:nvPr>
            <p:ph type="sldImg"/>
          </p:nvPr>
        </p:nvSpPr>
        <p:spPr>
          <a:ln/>
        </p:spPr>
      </p:sp>
      <p:sp>
        <p:nvSpPr>
          <p:cNvPr id="22323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2323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2528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27331" name="Rectangle 2"/>
          <p:cNvSpPr>
            <a:spLocks noTextEdit="1"/>
          </p:cNvSpPr>
          <p:nvPr>
            <p:ph type="sldImg"/>
          </p:nvPr>
        </p:nvSpPr>
        <p:spPr>
          <a:ln/>
        </p:spPr>
      </p:sp>
      <p:sp>
        <p:nvSpPr>
          <p:cNvPr id="22733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29379" name="Rectangle 2"/>
          <p:cNvSpPr>
            <a:spLocks noTextEdit="1"/>
          </p:cNvSpPr>
          <p:nvPr>
            <p:ph type="sldImg"/>
          </p:nvPr>
        </p:nvSpPr>
        <p:spPr>
          <a:ln/>
        </p:spPr>
      </p:sp>
      <p:sp>
        <p:nvSpPr>
          <p:cNvPr id="22938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1427" name="Rectangle 2"/>
          <p:cNvSpPr>
            <a:spLocks noTextEdit="1"/>
          </p:cNvSpPr>
          <p:nvPr>
            <p:ph type="sldImg"/>
          </p:nvPr>
        </p:nvSpPr>
        <p:spPr>
          <a:ln/>
        </p:spPr>
      </p:sp>
      <p:sp>
        <p:nvSpPr>
          <p:cNvPr id="23142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3475" name="Rectangle 2"/>
          <p:cNvSpPr>
            <a:spLocks noTextEdit="1"/>
          </p:cNvSpPr>
          <p:nvPr>
            <p:ph type="sldImg"/>
          </p:nvPr>
        </p:nvSpPr>
        <p:spPr>
          <a:ln/>
        </p:spPr>
      </p:sp>
      <p:sp>
        <p:nvSpPr>
          <p:cNvPr id="23347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5603" name="Rectangle 2"/>
          <p:cNvSpPr>
            <a:spLocks noTextEdit="1"/>
          </p:cNvSpPr>
          <p:nvPr>
            <p:ph type="sldImg"/>
          </p:nvPr>
        </p:nvSpPr>
        <p:spPr>
          <a:ln/>
        </p:spPr>
      </p:sp>
      <p:sp>
        <p:nvSpPr>
          <p:cNvPr id="25604"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5523" name="Rectangle 2"/>
          <p:cNvSpPr>
            <a:spLocks noTextEdit="1"/>
          </p:cNvSpPr>
          <p:nvPr>
            <p:ph type="sldImg"/>
          </p:nvPr>
        </p:nvSpPr>
        <p:spPr>
          <a:ln/>
        </p:spPr>
      </p:sp>
      <p:sp>
        <p:nvSpPr>
          <p:cNvPr id="23552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7571" name="Rectangle 2"/>
          <p:cNvSpPr>
            <a:spLocks noTextEdit="1"/>
          </p:cNvSpPr>
          <p:nvPr>
            <p:ph type="sldImg"/>
          </p:nvPr>
        </p:nvSpPr>
        <p:spPr>
          <a:ln/>
        </p:spPr>
      </p:sp>
      <p:sp>
        <p:nvSpPr>
          <p:cNvPr id="23757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39619" name="Rectangle 2"/>
          <p:cNvSpPr>
            <a:spLocks noTextEdit="1"/>
          </p:cNvSpPr>
          <p:nvPr>
            <p:ph type="sldImg"/>
          </p:nvPr>
        </p:nvSpPr>
        <p:spPr>
          <a:ln/>
        </p:spPr>
      </p:sp>
      <p:sp>
        <p:nvSpPr>
          <p:cNvPr id="23962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41667" name="Rectangle 2"/>
          <p:cNvSpPr>
            <a:spLocks noTextEdit="1"/>
          </p:cNvSpPr>
          <p:nvPr>
            <p:ph type="sldImg"/>
          </p:nvPr>
        </p:nvSpPr>
        <p:spPr>
          <a:ln/>
        </p:spPr>
      </p:sp>
      <p:sp>
        <p:nvSpPr>
          <p:cNvPr id="24166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7651" name="Rectangle 2"/>
          <p:cNvSpPr>
            <a:spLocks noTextEdit="1"/>
          </p:cNvSpPr>
          <p:nvPr>
            <p:ph type="sldImg"/>
          </p:nvPr>
        </p:nvSpPr>
        <p:spPr>
          <a:ln/>
        </p:spPr>
      </p:sp>
      <p:sp>
        <p:nvSpPr>
          <p:cNvPr id="27652"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9699" name="Rectangle 2"/>
          <p:cNvSpPr>
            <a:spLocks noTextEdit="1"/>
          </p:cNvSpPr>
          <p:nvPr>
            <p:ph type="sldImg"/>
          </p:nvPr>
        </p:nvSpPr>
        <p:spPr>
          <a:ln/>
        </p:spPr>
      </p:sp>
      <p:sp>
        <p:nvSpPr>
          <p:cNvPr id="29700"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1747" name="Rectangle 2"/>
          <p:cNvSpPr>
            <a:spLocks noTextEdit="1"/>
          </p:cNvSpPr>
          <p:nvPr>
            <p:ph type="sldImg"/>
          </p:nvPr>
        </p:nvSpPr>
        <p:spPr>
          <a:xfrm>
            <a:off x="1219200" y="731838"/>
            <a:ext cx="4457700" cy="3343275"/>
          </a:xfrm>
          <a:ln/>
        </p:spPr>
      </p:sp>
      <p:sp>
        <p:nvSpPr>
          <p:cNvPr id="31748" name="Rectangle 3"/>
          <p:cNvSpPr>
            <a:spLocks noGrp="1"/>
          </p:cNvSpPr>
          <p:nvPr>
            <p:ph type="body" idx="1"/>
          </p:nvPr>
        </p:nvSpPr>
        <p:spPr>
          <a:xfrm>
            <a:off x="895350" y="4387850"/>
            <a:ext cx="5053013" cy="4075113"/>
          </a:xfrm>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3795" name="Rectangle 2"/>
          <p:cNvSpPr>
            <a:spLocks noTextEdit="1"/>
          </p:cNvSpPr>
          <p:nvPr>
            <p:ph type="sldImg"/>
          </p:nvPr>
        </p:nvSpPr>
        <p:spPr>
          <a:ln/>
        </p:spPr>
      </p:sp>
      <p:sp>
        <p:nvSpPr>
          <p:cNvPr id="3379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5843" name="Rectangle 2"/>
          <p:cNvSpPr>
            <a:spLocks noTextEdit="1"/>
          </p:cNvSpPr>
          <p:nvPr>
            <p:ph type="sldImg"/>
          </p:nvPr>
        </p:nvSpPr>
        <p:spPr>
          <a:ln/>
        </p:spPr>
      </p:sp>
      <p:sp>
        <p:nvSpPr>
          <p:cNvPr id="3584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7891" name="Rectangle 2"/>
          <p:cNvSpPr>
            <a:spLocks noTextEdit="1"/>
          </p:cNvSpPr>
          <p:nvPr>
            <p:ph type="sldImg"/>
          </p:nvPr>
        </p:nvSpPr>
        <p:spPr>
          <a:ln/>
        </p:spPr>
      </p:sp>
      <p:sp>
        <p:nvSpPr>
          <p:cNvPr id="3789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39939" name="Rectangle 2"/>
          <p:cNvSpPr>
            <a:spLocks noTextEdit="1"/>
          </p:cNvSpPr>
          <p:nvPr>
            <p:ph type="sldImg"/>
          </p:nvPr>
        </p:nvSpPr>
        <p:spPr>
          <a:ln/>
        </p:spPr>
      </p:sp>
      <p:sp>
        <p:nvSpPr>
          <p:cNvPr id="39940"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41987" name="Rectangle 2"/>
          <p:cNvSpPr>
            <a:spLocks noTextEdit="1"/>
          </p:cNvSpPr>
          <p:nvPr>
            <p:ph type="sldImg"/>
          </p:nvPr>
        </p:nvSpPr>
        <p:spPr>
          <a:ln/>
        </p:spPr>
      </p:sp>
      <p:sp>
        <p:nvSpPr>
          <p:cNvPr id="41988"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7171" name="Rectangle 2"/>
          <p:cNvSpPr>
            <a:spLocks noTextEdit="1"/>
          </p:cNvSpPr>
          <p:nvPr>
            <p:ph type="sldImg"/>
          </p:nvPr>
        </p:nvSpPr>
        <p:spPr>
          <a:ln/>
        </p:spPr>
      </p:sp>
      <p:sp>
        <p:nvSpPr>
          <p:cNvPr id="7172"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44035" name="Rectangle 2"/>
          <p:cNvSpPr>
            <a:spLocks noTextEdit="1"/>
          </p:cNvSpPr>
          <p:nvPr>
            <p:ph type="sldImg"/>
          </p:nvPr>
        </p:nvSpPr>
        <p:spPr>
          <a:xfrm>
            <a:off x="1219200" y="731838"/>
            <a:ext cx="4457700" cy="3343275"/>
          </a:xfrm>
          <a:ln/>
        </p:spPr>
      </p:sp>
      <p:sp>
        <p:nvSpPr>
          <p:cNvPr id="44036" name="Rectangle 3"/>
          <p:cNvSpPr>
            <a:spLocks noGrp="1"/>
          </p:cNvSpPr>
          <p:nvPr>
            <p:ph type="body" idx="1"/>
          </p:nvPr>
        </p:nvSpPr>
        <p:spPr>
          <a:xfrm>
            <a:off x="895350" y="4387850"/>
            <a:ext cx="5053013" cy="4075113"/>
          </a:xfrm>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46083" name="Rectangle 2"/>
          <p:cNvSpPr>
            <a:spLocks noTextEdit="1"/>
          </p:cNvSpPr>
          <p:nvPr>
            <p:ph type="sldImg"/>
          </p:nvPr>
        </p:nvSpPr>
        <p:spPr>
          <a:ln/>
        </p:spPr>
      </p:sp>
      <p:sp>
        <p:nvSpPr>
          <p:cNvPr id="46084"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48131" name="Rectangle 2"/>
          <p:cNvSpPr>
            <a:spLocks noTextEdit="1"/>
          </p:cNvSpPr>
          <p:nvPr>
            <p:ph type="sldImg"/>
          </p:nvPr>
        </p:nvSpPr>
        <p:spPr>
          <a:ln/>
        </p:spPr>
      </p:sp>
      <p:sp>
        <p:nvSpPr>
          <p:cNvPr id="48132"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0179" name="Rectangle 2"/>
          <p:cNvSpPr>
            <a:spLocks noTextEdit="1"/>
          </p:cNvSpPr>
          <p:nvPr>
            <p:ph type="sldImg"/>
          </p:nvPr>
        </p:nvSpPr>
        <p:spPr>
          <a:ln/>
        </p:spPr>
      </p:sp>
      <p:sp>
        <p:nvSpPr>
          <p:cNvPr id="5018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2227" name="Rectangle 2"/>
          <p:cNvSpPr>
            <a:spLocks noTextEdit="1"/>
          </p:cNvSpPr>
          <p:nvPr>
            <p:ph type="sldImg"/>
          </p:nvPr>
        </p:nvSpPr>
        <p:spPr>
          <a:ln/>
        </p:spPr>
      </p:sp>
      <p:sp>
        <p:nvSpPr>
          <p:cNvPr id="5222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4275" name="Rectangle 2"/>
          <p:cNvSpPr>
            <a:spLocks noTextEdit="1"/>
          </p:cNvSpPr>
          <p:nvPr>
            <p:ph type="sldImg"/>
          </p:nvPr>
        </p:nvSpPr>
        <p:spPr>
          <a:ln/>
        </p:spPr>
      </p:sp>
      <p:sp>
        <p:nvSpPr>
          <p:cNvPr id="5427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6323" name="Rectangle 2"/>
          <p:cNvSpPr>
            <a:spLocks noTextEdit="1"/>
          </p:cNvSpPr>
          <p:nvPr>
            <p:ph type="sldImg"/>
          </p:nvPr>
        </p:nvSpPr>
        <p:spPr>
          <a:ln/>
        </p:spPr>
      </p:sp>
      <p:sp>
        <p:nvSpPr>
          <p:cNvPr id="56324"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58371" name="Rectangle 2"/>
          <p:cNvSpPr>
            <a:spLocks noTextEdit="1"/>
          </p:cNvSpPr>
          <p:nvPr>
            <p:ph type="sldImg"/>
          </p:nvPr>
        </p:nvSpPr>
        <p:spPr>
          <a:ln/>
        </p:spPr>
      </p:sp>
      <p:sp>
        <p:nvSpPr>
          <p:cNvPr id="58372"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0419" name="Rectangle 2"/>
          <p:cNvSpPr>
            <a:spLocks noTextEdit="1"/>
          </p:cNvSpPr>
          <p:nvPr>
            <p:ph type="sldImg"/>
          </p:nvPr>
        </p:nvSpPr>
        <p:spPr>
          <a:xfrm>
            <a:off x="1219200" y="731838"/>
            <a:ext cx="4457700" cy="3343275"/>
          </a:xfrm>
          <a:ln/>
        </p:spPr>
      </p:sp>
      <p:sp>
        <p:nvSpPr>
          <p:cNvPr id="60420" name="Rectangle 3"/>
          <p:cNvSpPr>
            <a:spLocks noGrp="1"/>
          </p:cNvSpPr>
          <p:nvPr>
            <p:ph type="body" idx="1"/>
          </p:nvPr>
        </p:nvSpPr>
        <p:spPr>
          <a:xfrm>
            <a:off x="895350" y="4387850"/>
            <a:ext cx="5053013" cy="4075113"/>
          </a:xfrm>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2467" name="Rectangle 2"/>
          <p:cNvSpPr>
            <a:spLocks noTextEdit="1"/>
          </p:cNvSpPr>
          <p:nvPr>
            <p:ph type="sldImg"/>
          </p:nvPr>
        </p:nvSpPr>
        <p:spPr>
          <a:xfrm>
            <a:off x="1219200" y="731838"/>
            <a:ext cx="4457700" cy="3343275"/>
          </a:xfrm>
          <a:ln/>
        </p:spPr>
      </p:sp>
      <p:sp>
        <p:nvSpPr>
          <p:cNvPr id="62468" name="Rectangle 3"/>
          <p:cNvSpPr>
            <a:spLocks noGrp="1"/>
          </p:cNvSpPr>
          <p:nvPr>
            <p:ph type="body" idx="1"/>
          </p:nvPr>
        </p:nvSpPr>
        <p:spPr>
          <a:xfrm>
            <a:off x="895350" y="4387850"/>
            <a:ext cx="5053013" cy="4075113"/>
          </a:xfrm>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219" name="Rectangle 2"/>
          <p:cNvSpPr>
            <a:spLocks noTextEdit="1"/>
          </p:cNvSpPr>
          <p:nvPr>
            <p:ph type="sldImg"/>
          </p:nvPr>
        </p:nvSpPr>
        <p:spPr>
          <a:ln/>
        </p:spPr>
      </p:sp>
      <p:sp>
        <p:nvSpPr>
          <p:cNvPr id="9220"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4515" name="Rectangle 2"/>
          <p:cNvSpPr>
            <a:spLocks noTextEdit="1"/>
          </p:cNvSpPr>
          <p:nvPr>
            <p:ph type="sldImg"/>
          </p:nvPr>
        </p:nvSpPr>
        <p:spPr>
          <a:xfrm>
            <a:off x="1219200" y="731838"/>
            <a:ext cx="4457700" cy="3343275"/>
          </a:xfrm>
          <a:ln/>
        </p:spPr>
      </p:sp>
      <p:sp>
        <p:nvSpPr>
          <p:cNvPr id="64516" name="Rectangle 3"/>
          <p:cNvSpPr>
            <a:spLocks noGrp="1"/>
          </p:cNvSpPr>
          <p:nvPr>
            <p:ph type="body" idx="1"/>
          </p:nvPr>
        </p:nvSpPr>
        <p:spPr>
          <a:xfrm>
            <a:off x="895350" y="4387850"/>
            <a:ext cx="5053013" cy="4075113"/>
          </a:xfrm>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6563" name="Rectangle 2"/>
          <p:cNvSpPr>
            <a:spLocks noTextEdit="1"/>
          </p:cNvSpPr>
          <p:nvPr>
            <p:ph type="sldImg"/>
          </p:nvPr>
        </p:nvSpPr>
        <p:spPr>
          <a:ln/>
        </p:spPr>
      </p:sp>
      <p:sp>
        <p:nvSpPr>
          <p:cNvPr id="6656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68611" name="Rectangle 2"/>
          <p:cNvSpPr>
            <a:spLocks noTextEdit="1"/>
          </p:cNvSpPr>
          <p:nvPr>
            <p:ph type="sldImg"/>
          </p:nvPr>
        </p:nvSpPr>
        <p:spPr>
          <a:ln/>
        </p:spPr>
      </p:sp>
      <p:sp>
        <p:nvSpPr>
          <p:cNvPr id="68612"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70659" name="Rectangle 2"/>
          <p:cNvSpPr>
            <a:spLocks noTextEdit="1"/>
          </p:cNvSpPr>
          <p:nvPr>
            <p:ph type="sldImg"/>
          </p:nvPr>
        </p:nvSpPr>
        <p:spPr>
          <a:ln/>
        </p:spPr>
      </p:sp>
      <p:sp>
        <p:nvSpPr>
          <p:cNvPr id="7066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72707" name="Rectangle 2"/>
          <p:cNvSpPr>
            <a:spLocks noTextEdit="1"/>
          </p:cNvSpPr>
          <p:nvPr>
            <p:ph type="sldImg"/>
          </p:nvPr>
        </p:nvSpPr>
        <p:spPr>
          <a:ln/>
        </p:spPr>
      </p:sp>
      <p:sp>
        <p:nvSpPr>
          <p:cNvPr id="72708"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74755" name="Rectangle 2"/>
          <p:cNvSpPr>
            <a:spLocks noTextEdit="1"/>
          </p:cNvSpPr>
          <p:nvPr>
            <p:ph type="sldImg"/>
          </p:nvPr>
        </p:nvSpPr>
        <p:spPr>
          <a:ln/>
        </p:spPr>
      </p:sp>
      <p:sp>
        <p:nvSpPr>
          <p:cNvPr id="74756"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768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7885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8090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82947" name="Rectangle 2"/>
          <p:cNvSpPr>
            <a:spLocks noTextEdit="1"/>
          </p:cNvSpPr>
          <p:nvPr>
            <p:ph type="sldImg"/>
          </p:nvPr>
        </p:nvSpPr>
        <p:spPr>
          <a:ln/>
        </p:spPr>
      </p:sp>
      <p:sp>
        <p:nvSpPr>
          <p:cNvPr id="8294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1267" name="Rectangle 2"/>
          <p:cNvSpPr>
            <a:spLocks noTextEdit="1"/>
          </p:cNvSpPr>
          <p:nvPr>
            <p:ph type="sldImg"/>
          </p:nvPr>
        </p:nvSpPr>
        <p:spPr>
          <a:ln/>
        </p:spPr>
      </p:sp>
      <p:sp>
        <p:nvSpPr>
          <p:cNvPr id="11268"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84995" name="Rectangle 2"/>
          <p:cNvSpPr>
            <a:spLocks noTextEdit="1"/>
          </p:cNvSpPr>
          <p:nvPr>
            <p:ph type="sldImg"/>
          </p:nvPr>
        </p:nvSpPr>
        <p:spPr>
          <a:ln/>
        </p:spPr>
      </p:sp>
      <p:sp>
        <p:nvSpPr>
          <p:cNvPr id="8499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87043" name="Rectangle 2"/>
          <p:cNvSpPr>
            <a:spLocks noTextEdit="1"/>
          </p:cNvSpPr>
          <p:nvPr>
            <p:ph type="sldImg"/>
          </p:nvPr>
        </p:nvSpPr>
        <p:spPr>
          <a:ln/>
        </p:spPr>
      </p:sp>
      <p:sp>
        <p:nvSpPr>
          <p:cNvPr id="87044"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89091" name="Rectangle 2"/>
          <p:cNvSpPr>
            <a:spLocks noTextEdit="1"/>
          </p:cNvSpPr>
          <p:nvPr>
            <p:ph type="sldImg"/>
          </p:nvPr>
        </p:nvSpPr>
        <p:spPr>
          <a:ln/>
        </p:spPr>
      </p:sp>
      <p:sp>
        <p:nvSpPr>
          <p:cNvPr id="89092"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9114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3187" name="Rectangle 2"/>
          <p:cNvSpPr>
            <a:spLocks noTextEdit="1"/>
          </p:cNvSpPr>
          <p:nvPr>
            <p:ph type="sldImg"/>
          </p:nvPr>
        </p:nvSpPr>
        <p:spPr>
          <a:ln/>
        </p:spPr>
      </p:sp>
      <p:sp>
        <p:nvSpPr>
          <p:cNvPr id="9318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5235" name="Rectangle 2"/>
          <p:cNvSpPr>
            <a:spLocks noTextEdit="1"/>
          </p:cNvSpPr>
          <p:nvPr>
            <p:ph type="sldImg"/>
          </p:nvPr>
        </p:nvSpPr>
        <p:spPr>
          <a:ln/>
        </p:spPr>
      </p:sp>
      <p:sp>
        <p:nvSpPr>
          <p:cNvPr id="9523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7283" name="Rectangle 2"/>
          <p:cNvSpPr>
            <a:spLocks noTextEdit="1"/>
          </p:cNvSpPr>
          <p:nvPr>
            <p:ph type="sldImg"/>
          </p:nvPr>
        </p:nvSpPr>
        <p:spPr>
          <a:ln/>
        </p:spPr>
      </p:sp>
      <p:sp>
        <p:nvSpPr>
          <p:cNvPr id="97284"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99331" name="Rectangle 2"/>
          <p:cNvSpPr>
            <a:spLocks noTextEdit="1"/>
          </p:cNvSpPr>
          <p:nvPr>
            <p:ph type="sldImg"/>
          </p:nvPr>
        </p:nvSpPr>
        <p:spPr>
          <a:ln/>
        </p:spPr>
      </p:sp>
      <p:sp>
        <p:nvSpPr>
          <p:cNvPr id="99332"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1379" name="Rectangle 2"/>
          <p:cNvSpPr>
            <a:spLocks noTextEdit="1"/>
          </p:cNvSpPr>
          <p:nvPr>
            <p:ph type="sldImg"/>
          </p:nvPr>
        </p:nvSpPr>
        <p:spPr>
          <a:ln/>
        </p:spPr>
      </p:sp>
      <p:sp>
        <p:nvSpPr>
          <p:cNvPr id="101380"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3427" name="Rectangle 2"/>
          <p:cNvSpPr>
            <a:spLocks noTextEdit="1"/>
          </p:cNvSpPr>
          <p:nvPr>
            <p:ph type="sldImg"/>
          </p:nvPr>
        </p:nvSpPr>
        <p:spPr>
          <a:ln/>
        </p:spPr>
      </p:sp>
      <p:sp>
        <p:nvSpPr>
          <p:cNvPr id="103428"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315" name="Rectangle 2"/>
          <p:cNvSpPr>
            <a:spLocks noTextEdit="1"/>
          </p:cNvSpPr>
          <p:nvPr>
            <p:ph type="sldImg"/>
          </p:nvPr>
        </p:nvSpPr>
        <p:spPr>
          <a:ln/>
        </p:spPr>
      </p:sp>
      <p:sp>
        <p:nvSpPr>
          <p:cNvPr id="13316"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5475" name="Rectangle 2"/>
          <p:cNvSpPr>
            <a:spLocks noTextEdit="1"/>
          </p:cNvSpPr>
          <p:nvPr>
            <p:ph type="sldImg"/>
          </p:nvPr>
        </p:nvSpPr>
        <p:spPr>
          <a:ln/>
        </p:spPr>
      </p:sp>
      <p:sp>
        <p:nvSpPr>
          <p:cNvPr id="105476"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7523" name="Rectangle 2"/>
          <p:cNvSpPr>
            <a:spLocks noTextEdit="1"/>
          </p:cNvSpPr>
          <p:nvPr>
            <p:ph type="sldImg"/>
          </p:nvPr>
        </p:nvSpPr>
        <p:spPr>
          <a:ln/>
        </p:spPr>
      </p:sp>
      <p:sp>
        <p:nvSpPr>
          <p:cNvPr id="107524"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09571" name="Rectangle 2"/>
          <p:cNvSpPr>
            <a:spLocks noTextEdit="1"/>
          </p:cNvSpPr>
          <p:nvPr>
            <p:ph type="sldImg"/>
          </p:nvPr>
        </p:nvSpPr>
        <p:spPr>
          <a:ln/>
        </p:spPr>
      </p:sp>
      <p:sp>
        <p:nvSpPr>
          <p:cNvPr id="109572"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11619" name="Rectangle 2"/>
          <p:cNvSpPr>
            <a:spLocks noTextEdit="1"/>
          </p:cNvSpPr>
          <p:nvPr>
            <p:ph type="sldImg"/>
          </p:nvPr>
        </p:nvSpPr>
        <p:spPr>
          <a:ln/>
        </p:spPr>
      </p:sp>
      <p:sp>
        <p:nvSpPr>
          <p:cNvPr id="111620"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13667" name="Rectangle 2"/>
          <p:cNvSpPr>
            <a:spLocks noTextEdit="1"/>
          </p:cNvSpPr>
          <p:nvPr>
            <p:ph type="sldImg"/>
          </p:nvPr>
        </p:nvSpPr>
        <p:spPr>
          <a:ln/>
        </p:spPr>
      </p:sp>
      <p:sp>
        <p:nvSpPr>
          <p:cNvPr id="113668"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22883" name="Rectangle 2"/>
          <p:cNvSpPr>
            <a:spLocks noTextEdit="1"/>
          </p:cNvSpPr>
          <p:nvPr>
            <p:ph type="sldImg"/>
          </p:nvPr>
        </p:nvSpPr>
        <p:spPr>
          <a:ln/>
        </p:spPr>
      </p:sp>
      <p:sp>
        <p:nvSpPr>
          <p:cNvPr id="12288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24931" name="Rectangle 2"/>
          <p:cNvSpPr>
            <a:spLocks noTextEdit="1"/>
          </p:cNvSpPr>
          <p:nvPr>
            <p:ph type="sldImg"/>
          </p:nvPr>
        </p:nvSpPr>
        <p:spPr>
          <a:ln/>
        </p:spPr>
      </p:sp>
      <p:sp>
        <p:nvSpPr>
          <p:cNvPr id="12493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26979" name="Rectangle 2"/>
          <p:cNvSpPr>
            <a:spLocks noTextEdit="1"/>
          </p:cNvSpPr>
          <p:nvPr>
            <p:ph type="sldImg"/>
          </p:nvPr>
        </p:nvSpPr>
        <p:spPr>
          <a:ln/>
        </p:spPr>
      </p:sp>
      <p:sp>
        <p:nvSpPr>
          <p:cNvPr id="12698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29027" name="Rectangle 2"/>
          <p:cNvSpPr>
            <a:spLocks noTextEdit="1"/>
          </p:cNvSpPr>
          <p:nvPr>
            <p:ph type="sldImg"/>
          </p:nvPr>
        </p:nvSpPr>
        <p:spPr>
          <a:ln/>
        </p:spPr>
      </p:sp>
      <p:sp>
        <p:nvSpPr>
          <p:cNvPr id="12902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1075" name="Rectangle 2"/>
          <p:cNvSpPr>
            <a:spLocks noTextEdit="1"/>
          </p:cNvSpPr>
          <p:nvPr>
            <p:ph type="sldImg"/>
          </p:nvPr>
        </p:nvSpPr>
        <p:spPr>
          <a:ln/>
        </p:spPr>
      </p:sp>
      <p:sp>
        <p:nvSpPr>
          <p:cNvPr id="13107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363" name="Rectangle 2"/>
          <p:cNvSpPr>
            <a:spLocks noTextEdit="1"/>
          </p:cNvSpPr>
          <p:nvPr>
            <p:ph type="sldImg"/>
          </p:nvPr>
        </p:nvSpPr>
        <p:spPr>
          <a:ln/>
        </p:spPr>
      </p:sp>
      <p:sp>
        <p:nvSpPr>
          <p:cNvPr id="15364"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3123" name="Rectangle 2"/>
          <p:cNvSpPr>
            <a:spLocks noTextEdit="1"/>
          </p:cNvSpPr>
          <p:nvPr>
            <p:ph type="sldImg"/>
          </p:nvPr>
        </p:nvSpPr>
        <p:spPr>
          <a:ln/>
        </p:spPr>
      </p:sp>
      <p:sp>
        <p:nvSpPr>
          <p:cNvPr id="13312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5171" name="Rectangle 2"/>
          <p:cNvSpPr>
            <a:spLocks noTextEdit="1"/>
          </p:cNvSpPr>
          <p:nvPr>
            <p:ph type="sldImg"/>
          </p:nvPr>
        </p:nvSpPr>
        <p:spPr>
          <a:ln/>
        </p:spPr>
      </p:sp>
      <p:sp>
        <p:nvSpPr>
          <p:cNvPr id="13517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7219" name="Rectangle 2"/>
          <p:cNvSpPr>
            <a:spLocks noTextEdit="1"/>
          </p:cNvSpPr>
          <p:nvPr>
            <p:ph type="sldImg"/>
          </p:nvPr>
        </p:nvSpPr>
        <p:spPr>
          <a:ln/>
        </p:spPr>
      </p:sp>
      <p:sp>
        <p:nvSpPr>
          <p:cNvPr id="13722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39267" name="Rectangle 2"/>
          <p:cNvSpPr>
            <a:spLocks noTextEdit="1"/>
          </p:cNvSpPr>
          <p:nvPr>
            <p:ph type="sldImg"/>
          </p:nvPr>
        </p:nvSpPr>
        <p:spPr>
          <a:ln/>
        </p:spPr>
      </p:sp>
      <p:sp>
        <p:nvSpPr>
          <p:cNvPr id="13926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1315" name="Rectangle 2"/>
          <p:cNvSpPr>
            <a:spLocks noTextEdit="1"/>
          </p:cNvSpPr>
          <p:nvPr>
            <p:ph type="sldImg"/>
          </p:nvPr>
        </p:nvSpPr>
        <p:spPr>
          <a:ln/>
        </p:spPr>
      </p:sp>
      <p:sp>
        <p:nvSpPr>
          <p:cNvPr id="14131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3363" name="Rectangle 2"/>
          <p:cNvSpPr>
            <a:spLocks noTextEdit="1"/>
          </p:cNvSpPr>
          <p:nvPr>
            <p:ph type="sldImg"/>
          </p:nvPr>
        </p:nvSpPr>
        <p:spPr>
          <a:ln/>
        </p:spPr>
      </p:sp>
      <p:sp>
        <p:nvSpPr>
          <p:cNvPr id="14336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5411" name="Rectangle 2"/>
          <p:cNvSpPr>
            <a:spLocks noTextEdit="1"/>
          </p:cNvSpPr>
          <p:nvPr>
            <p:ph type="sldImg"/>
          </p:nvPr>
        </p:nvSpPr>
        <p:spPr>
          <a:ln/>
        </p:spPr>
      </p:sp>
      <p:sp>
        <p:nvSpPr>
          <p:cNvPr id="14541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7459" name="Rectangle 2"/>
          <p:cNvSpPr>
            <a:spLocks noTextEdit="1"/>
          </p:cNvSpPr>
          <p:nvPr>
            <p:ph type="sldImg"/>
          </p:nvPr>
        </p:nvSpPr>
        <p:spPr>
          <a:ln/>
        </p:spPr>
      </p:sp>
      <p:sp>
        <p:nvSpPr>
          <p:cNvPr id="14746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49507" name="Rectangle 2"/>
          <p:cNvSpPr>
            <a:spLocks noTextEdit="1"/>
          </p:cNvSpPr>
          <p:nvPr>
            <p:ph type="sldImg"/>
          </p:nvPr>
        </p:nvSpPr>
        <p:spPr>
          <a:ln/>
        </p:spPr>
      </p:sp>
      <p:sp>
        <p:nvSpPr>
          <p:cNvPr id="14950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1555" name="Rectangle 2"/>
          <p:cNvSpPr>
            <a:spLocks noTextEdit="1"/>
          </p:cNvSpPr>
          <p:nvPr>
            <p:ph type="sldImg"/>
          </p:nvPr>
        </p:nvSpPr>
        <p:spPr>
          <a:ln/>
        </p:spPr>
      </p:sp>
      <p:sp>
        <p:nvSpPr>
          <p:cNvPr id="15155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7411" name="Rectangle 2"/>
          <p:cNvSpPr>
            <a:spLocks noTextEdit="1"/>
          </p:cNvSpPr>
          <p:nvPr>
            <p:ph type="sldImg"/>
          </p:nvPr>
        </p:nvSpPr>
        <p:spPr>
          <a:ln/>
        </p:spPr>
      </p:sp>
      <p:sp>
        <p:nvSpPr>
          <p:cNvPr id="17412"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IE" altLang="zh-CN"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3603" name="Rectangle 2"/>
          <p:cNvSpPr>
            <a:spLocks noTextEdit="1"/>
          </p:cNvSpPr>
          <p:nvPr>
            <p:ph type="sldImg"/>
          </p:nvPr>
        </p:nvSpPr>
        <p:spPr>
          <a:ln/>
        </p:spPr>
      </p:sp>
      <p:sp>
        <p:nvSpPr>
          <p:cNvPr id="15360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5651" name="Rectangle 2"/>
          <p:cNvSpPr>
            <a:spLocks noTextEdit="1"/>
          </p:cNvSpPr>
          <p:nvPr>
            <p:ph type="sldImg"/>
          </p:nvPr>
        </p:nvSpPr>
        <p:spPr>
          <a:ln/>
        </p:spPr>
      </p:sp>
      <p:sp>
        <p:nvSpPr>
          <p:cNvPr id="15565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57699" name="Rectangle 2"/>
          <p:cNvSpPr>
            <a:spLocks noTextEdit="1"/>
          </p:cNvSpPr>
          <p:nvPr>
            <p:ph type="sldImg"/>
          </p:nvPr>
        </p:nvSpPr>
        <p:spPr>
          <a:ln/>
        </p:spPr>
      </p:sp>
      <p:sp>
        <p:nvSpPr>
          <p:cNvPr id="15770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5974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6179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6384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6589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6794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6998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7203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19459" name="Rectangle 2"/>
          <p:cNvSpPr>
            <a:spLocks noTextEdit="1"/>
          </p:cNvSpPr>
          <p:nvPr>
            <p:ph type="sldImg"/>
          </p:nvPr>
        </p:nvSpPr>
        <p:spPr>
          <a:ln/>
        </p:spPr>
      </p:sp>
      <p:sp>
        <p:nvSpPr>
          <p:cNvPr id="1946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7408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7613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7818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幻灯片图像占位符 1"/>
          <p:cNvSpPr>
            <a:spLocks noGrp="1" noRot="1" noChangeAspect="1" noTextEdit="1"/>
          </p:cNvSpPr>
          <p:nvPr>
            <p:ph type="sldImg"/>
          </p:nvPr>
        </p:nvSpPr>
        <p:spPr>
          <a:ln/>
        </p:spPr>
      </p:sp>
      <p:sp>
        <p:nvSpPr>
          <p:cNvPr id="18022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8022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8227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8432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8637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8842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9046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9251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
        <p:nvSpPr>
          <p:cNvPr id="21507" name="Rectangle 2"/>
          <p:cNvSpPr>
            <a:spLocks noTextEdit="1"/>
          </p:cNvSpPr>
          <p:nvPr>
            <p:ph type="sldImg"/>
          </p:nvPr>
        </p:nvSpPr>
        <p:spPr>
          <a:ln/>
        </p:spPr>
      </p:sp>
      <p:sp>
        <p:nvSpPr>
          <p:cNvPr id="21508" name="Rectangle 3"/>
          <p:cNvSpPr>
            <a:spLocks noGrp="1"/>
          </p:cNvSpPr>
          <p:nvPr>
            <p:ph type="body" idx="1"/>
          </p:nvPr>
        </p:nvSpPr>
        <p:spPr>
          <a:xfrm>
            <a:off x="685800" y="4343400"/>
            <a:ext cx="5486400" cy="4114800"/>
          </a:xfrm>
          <a:ln/>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9456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9661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9866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0070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027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幻灯片图像占位符 1"/>
          <p:cNvSpPr>
            <a:spLocks noGrp="1" noRot="1" noChangeAspect="1" noTextEdit="1"/>
          </p:cNvSpPr>
          <p:nvPr>
            <p:ph type="sldImg"/>
          </p:nvPr>
        </p:nvSpPr>
        <p:spPr>
          <a:ln/>
        </p:spPr>
      </p:sp>
      <p:sp>
        <p:nvSpPr>
          <p:cNvPr id="20480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048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幻灯片图像占位符 1"/>
          <p:cNvSpPr>
            <a:spLocks noGrp="1" noRot="1" noChangeAspect="1" noTextEdit="1"/>
          </p:cNvSpPr>
          <p:nvPr>
            <p:ph type="sldImg"/>
          </p:nvPr>
        </p:nvSpPr>
        <p:spPr>
          <a:ln/>
        </p:spPr>
      </p:sp>
      <p:sp>
        <p:nvSpPr>
          <p:cNvPr id="206851"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0685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0890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幻灯片图像占位符 1"/>
          <p:cNvSpPr>
            <a:spLocks noGrp="1" noRot="1" noChangeAspect="1" noTextEdit="1"/>
          </p:cNvSpPr>
          <p:nvPr>
            <p:ph type="sldImg"/>
          </p:nvPr>
        </p:nvSpPr>
        <p:spPr>
          <a:ln/>
        </p:spPr>
      </p:sp>
      <p:sp>
        <p:nvSpPr>
          <p:cNvPr id="21094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1094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幻灯片图像占位符 1"/>
          <p:cNvSpPr>
            <a:spLocks noGrp="1" noRot="1" noChangeAspect="1" noTextEdit="1"/>
          </p:cNvSpPr>
          <p:nvPr>
            <p:ph type="sldImg"/>
          </p:nvPr>
        </p:nvSpPr>
        <p:spPr>
          <a:ln/>
        </p:spPr>
      </p:sp>
      <p:sp>
        <p:nvSpPr>
          <p:cNvPr id="21299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1299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50000"/>
              </a:spcBef>
            </a:pPr>
            <a:fld id="{9A0DB2DC-4C9A-4742-B13C-FB6460FD3503}" type="slidenum">
              <a:rPr lang="zh-CN" altLang="en-US" b="1" dirty="0">
                <a:solidFill>
                  <a:schemeClr val="bg2"/>
                </a:solidFill>
              </a:rPr>
            </a:fld>
            <a:endParaRPr lang="zh-CN" altLang="en-US" b="1" dirty="0">
              <a:solidFill>
                <a:schemeClr val="bg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2051" name="Group 5"/>
          <p:cNvGrpSpPr/>
          <p:nvPr/>
        </p:nvGrpSpPr>
        <p:grpSpPr>
          <a:xfrm>
            <a:off x="0" y="0"/>
            <a:ext cx="1828800" cy="6856413"/>
            <a:chOff x="0" y="0"/>
            <a:chExt cx="1152" cy="4319"/>
          </a:xfrm>
        </p:grpSpPr>
        <p:sp>
          <p:nvSpPr>
            <p:cNvPr id="12" name="Rectangle 8"/>
            <p:cNvSpPr>
              <a:spLocks noChangeArrowheads="1"/>
            </p:cNvSpPr>
            <p:nvPr/>
          </p:nvSpPr>
          <p:spPr bwMode="auto">
            <a:xfrm>
              <a:off x="0" y="0"/>
              <a:ext cx="1152" cy="1026"/>
            </a:xfrm>
            <a:prstGeom prst="rect">
              <a:avLst/>
            </a:prstGeom>
            <a:gradFill rotWithShape="0">
              <a:gsLst>
                <a:gs pos="0">
                  <a:schemeClr val="bg2"/>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7" rIns="92075" bIns="46037" anchor="ctr"/>
            <a:lstStyle>
              <a:lvl1pPr algn="ctr">
                <a:spcBef>
                  <a:spcPct val="50000"/>
                </a:spcBef>
                <a:defRPr kumimoji="1" sz="2400" b="1">
                  <a:solidFill>
                    <a:schemeClr val="bg2"/>
                  </a:solidFill>
                  <a:latin typeface="Times New Roman" panose="02020603050405020304" pitchFamily="18" charset="0"/>
                  <a:ea typeface="宋体" panose="02010600030101010101" pitchFamily="2" charset="-122"/>
                </a:defRPr>
              </a:lvl1pPr>
              <a:lvl2pPr marL="742950" indent="-285750" algn="ctr">
                <a:spcBef>
                  <a:spcPct val="50000"/>
                </a:spcBef>
                <a:defRPr kumimoji="1" sz="2400" b="1">
                  <a:solidFill>
                    <a:schemeClr val="bg2"/>
                  </a:solidFill>
                  <a:latin typeface="Times New Roman" panose="02020603050405020304" pitchFamily="18" charset="0"/>
                  <a:ea typeface="宋体" panose="02010600030101010101" pitchFamily="2" charset="-122"/>
                </a:defRPr>
              </a:lvl2pPr>
              <a:lvl3pPr marL="11430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3pPr>
              <a:lvl4pPr marL="16002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4pPr>
              <a:lvl5pPr marL="20574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 name="Rectangle 7"/>
            <p:cNvSpPr>
              <a:spLocks noChangeArrowheads="1"/>
            </p:cNvSpPr>
            <p:nvPr/>
          </p:nvSpPr>
          <p:spPr bwMode="auto">
            <a:xfrm>
              <a:off x="0" y="2400"/>
              <a:ext cx="1152" cy="1919"/>
            </a:xfrm>
            <a:prstGeom prst="rect">
              <a:avLst/>
            </a:prstGeom>
            <a:gradFill rotWithShape="0">
              <a:gsLst>
                <a:gs pos="0">
                  <a:schemeClr val="accent1"/>
                </a:gs>
                <a:gs pos="100000">
                  <a:schemeClr val="bg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7" rIns="92075" bIns="46037" anchor="ctr"/>
            <a:lstStyle>
              <a:lvl1pPr algn="ctr">
                <a:spcBef>
                  <a:spcPct val="50000"/>
                </a:spcBef>
                <a:defRPr kumimoji="1" sz="2400" b="1">
                  <a:solidFill>
                    <a:schemeClr val="bg2"/>
                  </a:solidFill>
                  <a:latin typeface="Times New Roman" panose="02020603050405020304" pitchFamily="18" charset="0"/>
                  <a:ea typeface="宋体" panose="02010600030101010101" pitchFamily="2" charset="-122"/>
                </a:defRPr>
              </a:lvl1pPr>
              <a:lvl2pPr marL="742950" indent="-285750" algn="ctr">
                <a:spcBef>
                  <a:spcPct val="50000"/>
                </a:spcBef>
                <a:defRPr kumimoji="1" sz="2400" b="1">
                  <a:solidFill>
                    <a:schemeClr val="bg2"/>
                  </a:solidFill>
                  <a:latin typeface="Times New Roman" panose="02020603050405020304" pitchFamily="18" charset="0"/>
                  <a:ea typeface="宋体" panose="02010600030101010101" pitchFamily="2" charset="-122"/>
                </a:defRPr>
              </a:lvl2pPr>
              <a:lvl3pPr marL="11430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3pPr>
              <a:lvl4pPr marL="16002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4pPr>
              <a:lvl5pPr marL="20574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2059" name="Picture 6"/>
            <p:cNvPicPr/>
            <p:nvPr/>
          </p:nvPicPr>
          <p:blipFill>
            <a:blip r:embed="rId2"/>
            <a:stretch>
              <a:fillRect/>
            </a:stretch>
          </p:blipFill>
          <p:spPr>
            <a:xfrm>
              <a:off x="0" y="1028"/>
              <a:ext cx="1152" cy="1400"/>
            </a:xfrm>
            <a:prstGeom prst="rect">
              <a:avLst/>
            </a:prstGeom>
            <a:noFill/>
            <a:ln w="9525">
              <a:noFill/>
            </a:ln>
          </p:spPr>
        </p:pic>
      </p:grpSp>
      <p:sp>
        <p:nvSpPr>
          <p:cNvPr id="1028" name="Rectangle 4"/>
          <p:cNvSpPr>
            <a:spLocks noGrp="1" noChangeArrowheads="1"/>
          </p:cNvSpPr>
          <p:nvPr>
            <p:ph type="ctrTitle" sz="quarter"/>
          </p:nvPr>
        </p:nvSpPr>
        <p:spPr>
          <a:xfrm>
            <a:off x="1905000" y="1676400"/>
            <a:ext cx="6934200" cy="2116138"/>
          </a:xfrm>
        </p:spPr>
        <p:txBody>
          <a:bodyPr/>
          <a:lstStyle>
            <a:lvl1pPr>
              <a:defRPr/>
            </a:lvl1pPr>
          </a:lstStyle>
          <a:p>
            <a:r>
              <a:rPr lang="zh-CN" altLang="en-US"/>
              <a:t>单击此处编辑母版标题样式</a:t>
            </a:r>
            <a:endParaRPr lang="zh-CN" altLang="en-US"/>
          </a:p>
        </p:txBody>
      </p:sp>
      <p:sp>
        <p:nvSpPr>
          <p:cNvPr id="1027" name="Rectangle 3"/>
          <p:cNvSpPr>
            <a:spLocks noGrp="1" noChangeArrowheads="1"/>
          </p:cNvSpPr>
          <p:nvPr>
            <p:ph type="subTitle" sz="quarter" idx="1"/>
          </p:nvPr>
        </p:nvSpPr>
        <p:spPr>
          <a:xfrm>
            <a:off x="1911350" y="3968750"/>
            <a:ext cx="6400800" cy="1752600"/>
          </a:xfrm>
        </p:spPr>
        <p:txBody>
          <a:bodyPr/>
          <a:lstStyle>
            <a:lvl1pPr marL="0" indent="0">
              <a:buFont typeface="Symbol" panose="05050102010706020507" pitchFamily="18" charset="2"/>
              <a:buNone/>
              <a:defRPr/>
            </a:lvl1pPr>
          </a:lstStyle>
          <a:p>
            <a:r>
              <a:rPr lang="zh-CN" altLang="en-US"/>
              <a:t>单击此处编辑母版副标题样式</a:t>
            </a:r>
            <a:endParaRPr lang="zh-CN" altLang="en-US"/>
          </a:p>
        </p:txBody>
      </p:sp>
      <p:sp>
        <p:nvSpPr>
          <p:cNvPr id="15" name="Rectangle 2"/>
          <p:cNvSpPr>
            <a:spLocks noGrp="1" noChangeArrowheads="1"/>
          </p:cNvSpPr>
          <p:nvPr>
            <p:ph type="dt" sz="quarter" idx="2"/>
          </p:nvPr>
        </p:nvSpPr>
        <p:spPr bwMode="auto">
          <a:xfrm>
            <a:off x="1828800" y="6400800"/>
            <a:ext cx="1905000" cy="45720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6" name="Rectangle 1"/>
          <p:cNvSpPr>
            <a:spLocks noGrp="1" noChangeArrowheads="1"/>
          </p:cNvSpPr>
          <p:nvPr>
            <p:ph type="ftr" sz="quarter" idx="3"/>
          </p:nvPr>
        </p:nvSpPr>
        <p:spPr bwMode="auto">
          <a:xfrm>
            <a:off x="3962400" y="6400800"/>
            <a:ext cx="2895600" cy="45720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 name="Rectangle 0"/>
          <p:cNvSpPr>
            <a:spLocks noGrp="1" noChangeArrowheads="1"/>
          </p:cNvSpPr>
          <p:nvPr>
            <p:ph type="sldNum" sz="quarter" idx="4"/>
          </p:nvPr>
        </p:nvSpPr>
        <p:spPr bwMode="auto">
          <a:xfrm>
            <a:off x="7239000" y="6400800"/>
            <a:ext cx="1905000" cy="457200"/>
          </a:xfrm>
          <a:prstGeom prst="rect">
            <a:avLst/>
          </a:prstGeom>
          <a:ln w="12700" cap="sq">
            <a:miter lim="800000"/>
            <a:headEnd type="none" w="sm" len="sm"/>
            <a:tailEnd type="none" w="sm" len="sm"/>
          </a:ln>
        </p:spPr>
        <p:txBody>
          <a:bodyPr vert="horz" wrap="square" lIns="91440" tIns="45720" rIns="91440" bIns="45720" numCol="1" anchor="b"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53941010-202F-4CBF-9335-EEA34660BE2B}"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8500" y="304800"/>
            <a:ext cx="194310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19200" y="304800"/>
            <a:ext cx="5676900" cy="5791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219200" y="304800"/>
            <a:ext cx="7772400" cy="579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304800"/>
            <a:ext cx="7772400" cy="12065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219200" y="1600200"/>
            <a:ext cx="38100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81600" y="1600200"/>
            <a:ext cx="38100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192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816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90000"/>
              <a:buFont typeface="Symbol" panose="05050102010706020507" pitchFamily="18" charset="2"/>
              <a:buNone/>
              <a:defRPr/>
            </a:pPr>
            <a:endParaRPr kumimoji="1"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1026" name="Group 2"/>
          <p:cNvGrpSpPr/>
          <p:nvPr/>
        </p:nvGrpSpPr>
        <p:grpSpPr>
          <a:xfrm>
            <a:off x="0" y="0"/>
            <a:ext cx="1143000" cy="6856413"/>
            <a:chOff x="0" y="0"/>
            <a:chExt cx="720" cy="4319"/>
          </a:xfrm>
        </p:grpSpPr>
        <p:sp>
          <p:nvSpPr>
            <p:cNvPr id="1032" name="Rectangle 3"/>
            <p:cNvSpPr>
              <a:spLocks noChangeArrowheads="1"/>
            </p:cNvSpPr>
            <p:nvPr/>
          </p:nvSpPr>
          <p:spPr bwMode="auto">
            <a:xfrm>
              <a:off x="0" y="0"/>
              <a:ext cx="720" cy="336"/>
            </a:xfrm>
            <a:prstGeom prst="rect">
              <a:avLst/>
            </a:prstGeom>
            <a:gradFill rotWithShape="0">
              <a:gsLst>
                <a:gs pos="0">
                  <a:schemeClr val="bg2"/>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7" rIns="92075" bIns="46037" anchor="ctr"/>
            <a:lstStyle>
              <a:lvl1pPr algn="ctr">
                <a:spcBef>
                  <a:spcPct val="50000"/>
                </a:spcBef>
                <a:defRPr kumimoji="1" sz="2400" b="1">
                  <a:solidFill>
                    <a:schemeClr val="bg2"/>
                  </a:solidFill>
                  <a:latin typeface="Times New Roman" panose="02020603050405020304" pitchFamily="18" charset="0"/>
                  <a:ea typeface="宋体" panose="02010600030101010101" pitchFamily="2" charset="-122"/>
                </a:defRPr>
              </a:lvl1pPr>
              <a:lvl2pPr marL="742950" indent="-285750" algn="ctr">
                <a:spcBef>
                  <a:spcPct val="50000"/>
                </a:spcBef>
                <a:defRPr kumimoji="1" sz="2400" b="1">
                  <a:solidFill>
                    <a:schemeClr val="bg2"/>
                  </a:solidFill>
                  <a:latin typeface="Times New Roman" panose="02020603050405020304" pitchFamily="18" charset="0"/>
                  <a:ea typeface="宋体" panose="02010600030101010101" pitchFamily="2" charset="-122"/>
                </a:defRPr>
              </a:lvl2pPr>
              <a:lvl3pPr marL="11430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3pPr>
              <a:lvl4pPr marL="16002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4pPr>
              <a:lvl5pPr marL="20574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Rectangle 4"/>
            <p:cNvSpPr>
              <a:spLocks noChangeArrowheads="1"/>
            </p:cNvSpPr>
            <p:nvPr/>
          </p:nvSpPr>
          <p:spPr bwMode="auto">
            <a:xfrm>
              <a:off x="0" y="2016"/>
              <a:ext cx="720" cy="2303"/>
            </a:xfrm>
            <a:prstGeom prst="rect">
              <a:avLst/>
            </a:prstGeom>
            <a:gradFill rotWithShape="0">
              <a:gsLst>
                <a:gs pos="0">
                  <a:schemeClr val="accent1"/>
                </a:gs>
                <a:gs pos="100000">
                  <a:schemeClr val="bg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7" rIns="92075" bIns="46037" anchor="ctr"/>
            <a:lstStyle>
              <a:lvl1pPr algn="ctr">
                <a:spcBef>
                  <a:spcPct val="50000"/>
                </a:spcBef>
                <a:defRPr kumimoji="1" sz="2400" b="1">
                  <a:solidFill>
                    <a:schemeClr val="bg2"/>
                  </a:solidFill>
                  <a:latin typeface="Times New Roman" panose="02020603050405020304" pitchFamily="18" charset="0"/>
                  <a:ea typeface="宋体" panose="02010600030101010101" pitchFamily="2" charset="-122"/>
                </a:defRPr>
              </a:lvl1pPr>
              <a:lvl2pPr marL="742950" indent="-285750" algn="ctr">
                <a:spcBef>
                  <a:spcPct val="50000"/>
                </a:spcBef>
                <a:defRPr kumimoji="1" sz="2400" b="1">
                  <a:solidFill>
                    <a:schemeClr val="bg2"/>
                  </a:solidFill>
                  <a:latin typeface="Times New Roman" panose="02020603050405020304" pitchFamily="18" charset="0"/>
                  <a:ea typeface="宋体" panose="02010600030101010101" pitchFamily="2" charset="-122"/>
                </a:defRPr>
              </a:lvl2pPr>
              <a:lvl3pPr marL="11430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3pPr>
              <a:lvl4pPr marL="16002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4pPr>
              <a:lvl5pPr marL="2057400" indent="-228600" algn="ctr">
                <a:spcBef>
                  <a:spcPct val="50000"/>
                </a:spcBef>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34" name="Picture 5"/>
            <p:cNvPicPr/>
            <p:nvPr/>
          </p:nvPicPr>
          <p:blipFill>
            <a:blip r:embed="rId14"/>
            <a:stretch>
              <a:fillRect/>
            </a:stretch>
          </p:blipFill>
          <p:spPr>
            <a:xfrm>
              <a:off x="0" y="312"/>
              <a:ext cx="720" cy="1872"/>
            </a:xfrm>
            <a:prstGeom prst="rect">
              <a:avLst/>
            </a:prstGeom>
            <a:noFill/>
            <a:ln w="9525">
              <a:noFill/>
            </a:ln>
          </p:spPr>
        </p:pic>
      </p:grpSp>
      <p:sp>
        <p:nvSpPr>
          <p:cNvPr id="1027" name="Rectangle 11"/>
          <p:cNvSpPr>
            <a:spLocks noGrp="1"/>
          </p:cNvSpPr>
          <p:nvPr>
            <p:ph type="title"/>
          </p:nvPr>
        </p:nvSpPr>
        <p:spPr>
          <a:xfrm>
            <a:off x="1219200" y="304800"/>
            <a:ext cx="7772400" cy="1206500"/>
          </a:xfrm>
          <a:prstGeom prst="rect">
            <a:avLst/>
          </a:prstGeom>
          <a:noFill/>
          <a:ln w="12700">
            <a:noFill/>
          </a:ln>
        </p:spPr>
        <p:txBody>
          <a:bodyPr anchor="ctr" anchorCtr="0"/>
          <a:p>
            <a:pPr lvl="0"/>
            <a:r>
              <a:rPr lang="zh-CN" altLang="en-US" dirty="0"/>
              <a:t>单击此处编辑母版标题样式</a:t>
            </a:r>
            <a:endParaRPr lang="zh-CN" altLang="en-US" dirty="0"/>
          </a:p>
        </p:txBody>
      </p:sp>
      <p:sp>
        <p:nvSpPr>
          <p:cNvPr id="1028" name="Rectangle 12"/>
          <p:cNvSpPr>
            <a:spLocks noGrp="1"/>
          </p:cNvSpPr>
          <p:nvPr>
            <p:ph type="body" idx="1"/>
          </p:nvPr>
        </p:nvSpPr>
        <p:spPr>
          <a:xfrm>
            <a:off x="1219200" y="1600200"/>
            <a:ext cx="7772400" cy="4495800"/>
          </a:xfrm>
          <a:prstGeom prst="rect">
            <a:avLst/>
          </a:prstGeom>
          <a:noFill/>
          <a:ln w="12700">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61" name="Rectangle 13"/>
          <p:cNvSpPr>
            <a:spLocks noGrp="1" noChangeArrowheads="1"/>
          </p:cNvSpPr>
          <p:nvPr>
            <p:ph type="dt" sz="half" idx="2"/>
          </p:nvPr>
        </p:nvSpPr>
        <p:spPr bwMode="auto">
          <a:xfrm>
            <a:off x="1143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lstStyle>
            <a:lvl1pPr algn="l" eaLnBrk="1" hangingPunct="1">
              <a:spcBef>
                <a:spcPct val="0"/>
              </a:spcBef>
              <a:defRPr kumimoji="0" sz="14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2" name="Rectangle 14"/>
          <p:cNvSpPr>
            <a:spLocks noGrp="1" noChangeArrowheads="1"/>
          </p:cNvSpPr>
          <p:nvPr>
            <p:ph type="ftr" sz="quarter" idx="3"/>
          </p:nvPr>
        </p:nvSpPr>
        <p:spPr bwMode="auto">
          <a:xfrm>
            <a:off x="3581400" y="64008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lstStyle>
            <a:lvl1pPr algn="ctr" eaLnBrk="1" hangingPunct="1">
              <a:spcBef>
                <a:spcPct val="0"/>
              </a:spcBef>
              <a:defRPr kumimoji="0" sz="1400" b="0">
                <a:solidFill>
                  <a:schemeClr val="tx1"/>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3" name="Rectangle 15"/>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lstStyle>
            <a:lvl1pPr algn="r" eaLnBrk="1" hangingPunct="1">
              <a:spcBef>
                <a:spcPct val="0"/>
              </a:spcBef>
              <a:defRPr kumimoji="0" sz="1400" b="0" smtClean="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58FB8B6-43B8-4383-A163-C087521887CA}"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vmlDrawing" Target="../drawings/vmlDrawing32.vml"/><Relationship Id="rId3" Type="http://schemas.openxmlformats.org/officeDocument/2006/relationships/slideLayout" Target="../slideLayouts/slideLayout7.xml"/><Relationship Id="rId2" Type="http://schemas.openxmlformats.org/officeDocument/2006/relationships/image" Target="../media/image88.wmf"/><Relationship Id="rId1" Type="http://schemas.openxmlformats.org/officeDocument/2006/relationships/oleObject" Target="../embeddings/oleObject48.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7" Type="http://schemas.openxmlformats.org/officeDocument/2006/relationships/notesSlide" Target="../notesSlides/notesSlide100.xml"/><Relationship Id="rId6" Type="http://schemas.openxmlformats.org/officeDocument/2006/relationships/vmlDrawing" Target="../drawings/vmlDrawing33.vml"/><Relationship Id="rId5" Type="http://schemas.openxmlformats.org/officeDocument/2006/relationships/slideLayout" Target="../slideLayouts/slideLayout7.xml"/><Relationship Id="rId4" Type="http://schemas.openxmlformats.org/officeDocument/2006/relationships/image" Target="../media/image90.wmf"/><Relationship Id="rId3" Type="http://schemas.openxmlformats.org/officeDocument/2006/relationships/oleObject" Target="../embeddings/oleObject50.bin"/><Relationship Id="rId2" Type="http://schemas.openxmlformats.org/officeDocument/2006/relationships/image" Target="../media/image89.wmf"/><Relationship Id="rId1" Type="http://schemas.openxmlformats.org/officeDocument/2006/relationships/oleObject" Target="../embeddings/oleObject49.bin"/></Relationships>
</file>

<file path=ppt/slides/_rels/slide108.xml.rels><?xml version="1.0" encoding="UTF-8" standalone="yes"?>
<Relationships xmlns="http://schemas.openxmlformats.org/package/2006/relationships"><Relationship Id="rId7" Type="http://schemas.openxmlformats.org/officeDocument/2006/relationships/notesSlide" Target="../notesSlides/notesSlide101.xml"/><Relationship Id="rId6" Type="http://schemas.openxmlformats.org/officeDocument/2006/relationships/vmlDrawing" Target="../drawings/vmlDrawing34.vml"/><Relationship Id="rId5" Type="http://schemas.openxmlformats.org/officeDocument/2006/relationships/slideLayout" Target="../slideLayouts/slideLayout7.xml"/><Relationship Id="rId4" Type="http://schemas.openxmlformats.org/officeDocument/2006/relationships/image" Target="../media/image92.wmf"/><Relationship Id="rId3" Type="http://schemas.openxmlformats.org/officeDocument/2006/relationships/oleObject" Target="../embeddings/oleObject52.bin"/><Relationship Id="rId2" Type="http://schemas.openxmlformats.org/officeDocument/2006/relationships/image" Target="../media/image91.wmf"/><Relationship Id="rId1" Type="http://schemas.openxmlformats.org/officeDocument/2006/relationships/oleObject" Target="../embeddings/oleObject51.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image" Target="../media/image93.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06.xml"/><Relationship Id="rId4" Type="http://schemas.openxmlformats.org/officeDocument/2006/relationships/vmlDrawing" Target="../drawings/vmlDrawing35.vml"/><Relationship Id="rId3" Type="http://schemas.openxmlformats.org/officeDocument/2006/relationships/slideLayout" Target="../slideLayouts/slideLayout13.xml"/><Relationship Id="rId2" Type="http://schemas.openxmlformats.org/officeDocument/2006/relationships/image" Target="../media/image94.wmf"/><Relationship Id="rId1" Type="http://schemas.openxmlformats.org/officeDocument/2006/relationships/oleObject" Target="../embeddings/oleObject53.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2.xml"/><Relationship Id="rId1" Type="http://schemas.openxmlformats.org/officeDocument/2006/relationships/image" Target="../media/image95.pn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08.xml"/><Relationship Id="rId4" Type="http://schemas.openxmlformats.org/officeDocument/2006/relationships/vmlDrawing" Target="../drawings/vmlDrawing36.vml"/><Relationship Id="rId3" Type="http://schemas.openxmlformats.org/officeDocument/2006/relationships/slideLayout" Target="../slideLayouts/slideLayout12.xml"/><Relationship Id="rId2" Type="http://schemas.openxmlformats.org/officeDocument/2006/relationships/image" Target="../media/image96.png"/><Relationship Id="rId1" Type="http://schemas.openxmlformats.org/officeDocument/2006/relationships/oleObject" Target="../embeddings/oleObject54.bin"/></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vmlDrawing" Target="../drawings/vmlDrawing37.vml"/><Relationship Id="rId3" Type="http://schemas.openxmlformats.org/officeDocument/2006/relationships/slideLayout" Target="../slideLayouts/slideLayout12.xml"/><Relationship Id="rId2" Type="http://schemas.openxmlformats.org/officeDocument/2006/relationships/image" Target="../media/image97.wmf"/><Relationship Id="rId1" Type="http://schemas.openxmlformats.org/officeDocument/2006/relationships/oleObject" Target="../embeddings/oleObject55.bin"/></Relationships>
</file>

<file path=ppt/slides/_rels/slide11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1.wmf"/><Relationship Id="rId7" Type="http://schemas.openxmlformats.org/officeDocument/2006/relationships/oleObject" Target="../embeddings/oleObject59.bin"/><Relationship Id="rId6" Type="http://schemas.openxmlformats.org/officeDocument/2006/relationships/image" Target="../media/image100.wmf"/><Relationship Id="rId5" Type="http://schemas.openxmlformats.org/officeDocument/2006/relationships/oleObject" Target="../embeddings/oleObject58.bin"/><Relationship Id="rId4" Type="http://schemas.openxmlformats.org/officeDocument/2006/relationships/image" Target="../media/image99.wmf"/><Relationship Id="rId3" Type="http://schemas.openxmlformats.org/officeDocument/2006/relationships/oleObject" Target="../embeddings/oleObject57.bin"/><Relationship Id="rId2" Type="http://schemas.openxmlformats.org/officeDocument/2006/relationships/image" Target="../media/image98.wmf"/><Relationship Id="rId11" Type="http://schemas.openxmlformats.org/officeDocument/2006/relationships/notesSlide" Target="../notesSlides/notesSlide110.xml"/><Relationship Id="rId10" Type="http://schemas.openxmlformats.org/officeDocument/2006/relationships/vmlDrawing" Target="../drawings/vmlDrawing38.vml"/><Relationship Id="rId1" Type="http://schemas.openxmlformats.org/officeDocument/2006/relationships/oleObject" Target="../embeddings/oleObject56.bin"/></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2.png"/></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112.xml"/><Relationship Id="rId6" Type="http://schemas.openxmlformats.org/officeDocument/2006/relationships/vmlDrawing" Target="../drawings/vmlDrawing39.vml"/><Relationship Id="rId5" Type="http://schemas.openxmlformats.org/officeDocument/2006/relationships/slideLayout" Target="../slideLayouts/slideLayout4.xml"/><Relationship Id="rId4" Type="http://schemas.openxmlformats.org/officeDocument/2006/relationships/image" Target="../media/image105.wmf"/><Relationship Id="rId3" Type="http://schemas.openxmlformats.org/officeDocument/2006/relationships/oleObject" Target="../embeddings/oleObject61.bin"/><Relationship Id="rId2" Type="http://schemas.openxmlformats.org/officeDocument/2006/relationships/image" Target="../media/image104.wmf"/><Relationship Id="rId1" Type="http://schemas.openxmlformats.org/officeDocument/2006/relationships/oleObject" Target="../embeddings/oleObject60.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13.xml"/><Relationship Id="rId5" Type="http://schemas.openxmlformats.org/officeDocument/2006/relationships/slideLayout" Target="../slideLayouts/slideLayout2.xml"/><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3.vml"/><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21.wmf"/><Relationship Id="rId3" Type="http://schemas.openxmlformats.org/officeDocument/2006/relationships/oleObject" Target="../embeddings/oleObject8.bin"/><Relationship Id="rId2" Type="http://schemas.openxmlformats.org/officeDocument/2006/relationships/image" Target="../media/image20.wmf"/><Relationship Id="rId1"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21.wmf"/><Relationship Id="rId1"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oleObject" Target="../embeddings/oleObject11.bin"/><Relationship Id="rId2" Type="http://schemas.openxmlformats.org/officeDocument/2006/relationships/image" Target="../media/image28.png"/><Relationship Id="rId1"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wmf"/><Relationship Id="rId7" Type="http://schemas.openxmlformats.org/officeDocument/2006/relationships/oleObject" Target="../embeddings/oleObject15.bin"/><Relationship Id="rId6" Type="http://schemas.openxmlformats.org/officeDocument/2006/relationships/image" Target="../media/image32.wmf"/><Relationship Id="rId5" Type="http://schemas.openxmlformats.org/officeDocument/2006/relationships/oleObject" Target="../embeddings/oleObject14.bin"/><Relationship Id="rId4" Type="http://schemas.openxmlformats.org/officeDocument/2006/relationships/image" Target="../media/image31.wmf"/><Relationship Id="rId3" Type="http://schemas.openxmlformats.org/officeDocument/2006/relationships/oleObject" Target="../embeddings/oleObject13.bin"/><Relationship Id="rId2" Type="http://schemas.openxmlformats.org/officeDocument/2006/relationships/image" Target="../media/image30.wmf"/><Relationship Id="rId11" Type="http://schemas.openxmlformats.org/officeDocument/2006/relationships/notesSlide" Target="../notesSlides/notesSlide34.xml"/><Relationship Id="rId10" Type="http://schemas.openxmlformats.org/officeDocument/2006/relationships/vmlDrawing" Target="../drawings/vmlDrawing7.vml"/><Relationship Id="rId1"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35.wmf"/><Relationship Id="rId1" Type="http://schemas.openxmlformats.org/officeDocument/2006/relationships/oleObject" Target="../embeddings/oleObject16.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37.wmf"/><Relationship Id="rId3" Type="http://schemas.openxmlformats.org/officeDocument/2006/relationships/oleObject" Target="../embeddings/oleObject18.bin"/><Relationship Id="rId2" Type="http://schemas.openxmlformats.org/officeDocument/2006/relationships/image" Target="../media/image36.wmf"/><Relationship Id="rId1"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38.wmf"/><Relationship Id="rId1" Type="http://schemas.openxmlformats.org/officeDocument/2006/relationships/oleObject" Target="../embeddings/oleObject19.bin"/></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37.wmf"/><Relationship Id="rId1" Type="http://schemas.openxmlformats.org/officeDocument/2006/relationships/oleObject" Target="../embeddings/oleObject20.bin"/></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7.xml"/><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48.wmf"/><Relationship Id="rId1" Type="http://schemas.openxmlformats.org/officeDocument/2006/relationships/oleObject" Target="../embeddings/oleObject21.bin"/></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oleObject" Target="../embeddings/oleObject22.bin"/></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oleObject" Target="../embeddings/oleObject23.bin"/><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59.wmf"/><Relationship Id="rId3" Type="http://schemas.openxmlformats.org/officeDocument/2006/relationships/oleObject" Target="../embeddings/oleObject25.bin"/><Relationship Id="rId2" Type="http://schemas.openxmlformats.org/officeDocument/2006/relationships/image" Target="../media/image58.wmf"/><Relationship Id="rId1" Type="http://schemas.openxmlformats.org/officeDocument/2006/relationships/oleObject" Target="../embeddings/oleObject24.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oleObject" Target="../embeddings/oleObject27.bin"/><Relationship Id="rId2" Type="http://schemas.openxmlformats.org/officeDocument/2006/relationships/image" Target="../media/image60.wmf"/><Relationship Id="rId1" Type="http://schemas.openxmlformats.org/officeDocument/2006/relationships/oleObject" Target="../embeddings/oleObject26.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oleObject" Target="../embeddings/oleObject28.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65.wmf"/><Relationship Id="rId1" Type="http://schemas.openxmlformats.org/officeDocument/2006/relationships/oleObject" Target="../embeddings/oleObject29.bin"/></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66.wmf"/><Relationship Id="rId1" Type="http://schemas.openxmlformats.org/officeDocument/2006/relationships/oleObject" Target="../embeddings/oleObject30.bin"/></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vmlDrawing" Target="../drawings/vmlDrawing20.vml"/><Relationship Id="rId3" Type="http://schemas.openxmlformats.org/officeDocument/2006/relationships/slideLayout" Target="../slideLayouts/slideLayout7.xml"/><Relationship Id="rId2" Type="http://schemas.openxmlformats.org/officeDocument/2006/relationships/image" Target="../media/image67.wmf"/><Relationship Id="rId1" Type="http://schemas.openxmlformats.org/officeDocument/2006/relationships/oleObject" Target="../embeddings/oleObject31.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68.wmf"/><Relationship Id="rId1" Type="http://schemas.openxmlformats.org/officeDocument/2006/relationships/oleObject" Target="../embeddings/oleObject32.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vmlDrawing" Target="../drawings/vmlDrawing22.vml"/><Relationship Id="rId3" Type="http://schemas.openxmlformats.org/officeDocument/2006/relationships/slideLayout" Target="../slideLayouts/slideLayout7.xml"/><Relationship Id="rId2" Type="http://schemas.openxmlformats.org/officeDocument/2006/relationships/image" Target="../media/image69.wmf"/><Relationship Id="rId1" Type="http://schemas.openxmlformats.org/officeDocument/2006/relationships/oleObject" Target="../embeddings/oleObject33.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71.jpeg"/><Relationship Id="rId1" Type="http://schemas.openxmlformats.org/officeDocument/2006/relationships/image" Target="../media/image7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vmlDrawing" Target="../drawings/vmlDrawing23.vml"/><Relationship Id="rId3" Type="http://schemas.openxmlformats.org/officeDocument/2006/relationships/slideLayout" Target="../slideLayouts/slideLayout7.xml"/><Relationship Id="rId2" Type="http://schemas.openxmlformats.org/officeDocument/2006/relationships/image" Target="../media/image72.wmf"/><Relationship Id="rId1" Type="http://schemas.openxmlformats.org/officeDocument/2006/relationships/oleObject" Target="../embeddings/oleObject34.bin"/></Relationships>
</file>

<file path=ppt/slides/_rels/slide82.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vmlDrawing" Target="../drawings/vmlDrawing24.vml"/><Relationship Id="rId5" Type="http://schemas.openxmlformats.org/officeDocument/2006/relationships/slideLayout" Target="../slideLayouts/slideLayout7.xml"/><Relationship Id="rId4" Type="http://schemas.openxmlformats.org/officeDocument/2006/relationships/image" Target="../media/image74.wmf"/><Relationship Id="rId3" Type="http://schemas.openxmlformats.org/officeDocument/2006/relationships/oleObject" Target="../embeddings/oleObject36.bin"/><Relationship Id="rId2" Type="http://schemas.openxmlformats.org/officeDocument/2006/relationships/image" Target="../media/image73.wmf"/><Relationship Id="rId1" Type="http://schemas.openxmlformats.org/officeDocument/2006/relationships/oleObject" Target="../embeddings/oleObject35.bin"/></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76.xml"/><Relationship Id="rId7" Type="http://schemas.openxmlformats.org/officeDocument/2006/relationships/vmlDrawing" Target="../drawings/vmlDrawing25.vml"/><Relationship Id="rId6" Type="http://schemas.openxmlformats.org/officeDocument/2006/relationships/slideLayout" Target="../slideLayouts/slideLayout7.xml"/><Relationship Id="rId5" Type="http://schemas.openxmlformats.org/officeDocument/2006/relationships/image" Target="../media/image76.wmf"/><Relationship Id="rId4" Type="http://schemas.openxmlformats.org/officeDocument/2006/relationships/oleObject" Target="../embeddings/oleObject39.bin"/><Relationship Id="rId3" Type="http://schemas.openxmlformats.org/officeDocument/2006/relationships/oleObject" Target="../embeddings/oleObject38.bin"/><Relationship Id="rId2" Type="http://schemas.openxmlformats.org/officeDocument/2006/relationships/image" Target="../media/image75.wmf"/><Relationship Id="rId1" Type="http://schemas.openxmlformats.org/officeDocument/2006/relationships/oleObject" Target="../embeddings/oleObject37.bin"/></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vmlDrawing" Target="../drawings/vmlDrawing26.vml"/><Relationship Id="rId3" Type="http://schemas.openxmlformats.org/officeDocument/2006/relationships/slideLayout" Target="../slideLayouts/slideLayout7.xml"/><Relationship Id="rId2" Type="http://schemas.openxmlformats.org/officeDocument/2006/relationships/image" Target="../media/image77.wmf"/><Relationship Id="rId1" Type="http://schemas.openxmlformats.org/officeDocument/2006/relationships/oleObject" Target="../embeddings/oleObject40.bin"/></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vmlDrawing" Target="../drawings/vmlDrawing27.vml"/><Relationship Id="rId3" Type="http://schemas.openxmlformats.org/officeDocument/2006/relationships/slideLayout" Target="../slideLayouts/slideLayout7.xml"/><Relationship Id="rId2" Type="http://schemas.openxmlformats.org/officeDocument/2006/relationships/image" Target="../media/image78.wmf"/><Relationship Id="rId1" Type="http://schemas.openxmlformats.org/officeDocument/2006/relationships/oleObject" Target="../embeddings/oleObject41.bin"/></Relationships>
</file>

<file path=ppt/slides/_rels/slide86.xml.rels><?xml version="1.0" encoding="UTF-8" standalone="yes"?>
<Relationships xmlns="http://schemas.openxmlformats.org/package/2006/relationships"><Relationship Id="rId7" Type="http://schemas.openxmlformats.org/officeDocument/2006/relationships/notesSlide" Target="../notesSlides/notesSlide79.xml"/><Relationship Id="rId6" Type="http://schemas.openxmlformats.org/officeDocument/2006/relationships/vmlDrawing" Target="../drawings/vmlDrawing28.vml"/><Relationship Id="rId5" Type="http://schemas.openxmlformats.org/officeDocument/2006/relationships/slideLayout" Target="../slideLayouts/slideLayout7.xml"/><Relationship Id="rId4" Type="http://schemas.openxmlformats.org/officeDocument/2006/relationships/image" Target="../media/image80.wmf"/><Relationship Id="rId3" Type="http://schemas.openxmlformats.org/officeDocument/2006/relationships/oleObject" Target="../embeddings/oleObject43.bin"/><Relationship Id="rId2" Type="http://schemas.openxmlformats.org/officeDocument/2006/relationships/image" Target="../media/image79.wmf"/><Relationship Id="rId1" Type="http://schemas.openxmlformats.org/officeDocument/2006/relationships/oleObject" Target="../embeddings/oleObject42.bin"/></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29.vml"/><Relationship Id="rId3" Type="http://schemas.openxmlformats.org/officeDocument/2006/relationships/slideLayout" Target="../slideLayouts/slideLayout7.xml"/><Relationship Id="rId2" Type="http://schemas.openxmlformats.org/officeDocument/2006/relationships/image" Target="../media/image81.wmf"/><Relationship Id="rId1" Type="http://schemas.openxmlformats.org/officeDocument/2006/relationships/oleObject" Target="../embeddings/oleObject44.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7" Type="http://schemas.openxmlformats.org/officeDocument/2006/relationships/notesSlide" Target="../notesSlides/notesSlide82.xml"/><Relationship Id="rId6" Type="http://schemas.openxmlformats.org/officeDocument/2006/relationships/vmlDrawing" Target="../drawings/vmlDrawing30.vml"/><Relationship Id="rId5" Type="http://schemas.openxmlformats.org/officeDocument/2006/relationships/slideLayout" Target="../slideLayouts/slideLayout7.xml"/><Relationship Id="rId4" Type="http://schemas.openxmlformats.org/officeDocument/2006/relationships/image" Target="../media/image83.wmf"/><Relationship Id="rId3" Type="http://schemas.openxmlformats.org/officeDocument/2006/relationships/oleObject" Target="../embeddings/oleObject46.bin"/><Relationship Id="rId2" Type="http://schemas.openxmlformats.org/officeDocument/2006/relationships/image" Target="../media/image82.wmf"/><Relationship Id="rId1" Type="http://schemas.openxmlformats.org/officeDocument/2006/relationships/oleObject" Target="../embeddings/oleObject45.bin"/></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png"/><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7.png"/><Relationship Id="rId1"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vmlDrawing" Target="../drawings/vmlDrawing31.vml"/><Relationship Id="rId3" Type="http://schemas.openxmlformats.org/officeDocument/2006/relationships/slideLayout" Target="../slideLayouts/slideLayout7.xml"/><Relationship Id="rId2" Type="http://schemas.openxmlformats.org/officeDocument/2006/relationships/image" Target="../media/image84.wmf"/><Relationship Id="rId1" Type="http://schemas.openxmlformats.org/officeDocument/2006/relationships/oleObject" Target="../embeddings/oleObject47.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image" Target="../media/image85.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image" Target="../media/image87.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ctrTitle" sz="quarter"/>
          </p:nvPr>
        </p:nvSpPr>
        <p:spPr>
          <a:xfrm>
            <a:off x="1905000" y="2565400"/>
            <a:ext cx="6934200" cy="935038"/>
          </a:xfrm>
          <a:ln/>
        </p:spPr>
        <p:txBody>
          <a:bodyPr vert="horz" wrap="square" lIns="91440" tIns="45720" rIns="91440" bIns="45720" anchor="ctr" anchorCtr="0"/>
          <a:p>
            <a:pPr eaLnBrk="1" hangingPunct="1">
              <a:buClrTx/>
              <a:buSzTx/>
              <a:buFontTx/>
            </a:pPr>
            <a:r>
              <a:rPr kumimoji="1" lang="zh-CN" altLang="en-US" sz="4800" dirty="0">
                <a:latin typeface="+mj-lt"/>
                <a:ea typeface="+mj-ea"/>
                <a:cs typeface="+mj-cs"/>
              </a:rPr>
              <a:t>图象的分割和特征提取</a:t>
            </a:r>
            <a:endParaRPr kumimoji="1" lang="en-US" altLang="zh-CN" sz="4800" dirty="0">
              <a:latin typeface="+mj-lt"/>
              <a:ea typeface="+mj-ea"/>
              <a:cs typeface="+mj-cs"/>
            </a:endParaRPr>
          </a:p>
        </p:txBody>
      </p:sp>
      <p:sp>
        <p:nvSpPr>
          <p:cNvPr id="433156"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a:xfrm>
            <a:off x="1908175" y="88900"/>
            <a:ext cx="6043613" cy="531813"/>
          </a:xfrm>
          <a:ln/>
        </p:spPr>
        <p:txBody>
          <a:bodyPr vert="horz" wrap="square" lIns="91440" tIns="45720" rIns="91440" bIns="45720" anchor="ctr" anchorCtr="0"/>
          <a:p>
            <a:pPr eaLnBrk="1" hangingPunct="1"/>
            <a:r>
              <a:rPr lang="zh-CN" altLang="en-US" dirty="0"/>
              <a:t>图象的分割和特征提取</a:t>
            </a:r>
            <a:endParaRPr lang="zh-CN" altLang="en-US" dirty="0"/>
          </a:p>
        </p:txBody>
      </p:sp>
      <p:sp>
        <p:nvSpPr>
          <p:cNvPr id="22531" name="Rectangle 3"/>
          <p:cNvSpPr>
            <a:spLocks noGrp="1"/>
          </p:cNvSpPr>
          <p:nvPr>
            <p:ph idx="1"/>
          </p:nvPr>
        </p:nvSpPr>
        <p:spPr>
          <a:xfrm>
            <a:off x="1187450" y="908050"/>
            <a:ext cx="7772400" cy="4495800"/>
          </a:xfrm>
          <a:ln/>
        </p:spPr>
        <p:txBody>
          <a:bodyPr vert="horz" wrap="square" lIns="91440" tIns="45720" rIns="91440" bIns="45720" anchor="t" anchorCtr="0"/>
          <a:p>
            <a:pPr eaLnBrk="1" hangingPunct="1"/>
            <a:r>
              <a:rPr lang="zh-CN" altLang="en-US" dirty="0"/>
              <a:t>图像分割是把图像分解成构成的部件和对象的过程</a:t>
            </a:r>
            <a:endParaRPr lang="zh-CN" altLang="en-US" dirty="0"/>
          </a:p>
          <a:p>
            <a:pPr eaLnBrk="1" hangingPunct="1"/>
            <a:r>
              <a:rPr lang="zh-CN" altLang="en-US" dirty="0"/>
              <a:t>把焦点放在增强感兴趣对象</a:t>
            </a:r>
            <a:endParaRPr lang="zh-CN" altLang="en-US" dirty="0"/>
          </a:p>
          <a:p>
            <a:pPr lvl="1" eaLnBrk="1" hangingPunct="1"/>
            <a:r>
              <a:rPr lang="zh-CN" altLang="en-US" dirty="0"/>
              <a:t>汽车牌照</a:t>
            </a:r>
            <a:endParaRPr lang="zh-CN" altLang="en-US" dirty="0"/>
          </a:p>
          <a:p>
            <a:pPr eaLnBrk="1" hangingPunct="1"/>
            <a:r>
              <a:rPr lang="zh-CN" altLang="en-US" dirty="0"/>
              <a:t>排除不相干图像成分：</a:t>
            </a:r>
            <a:endParaRPr lang="zh-CN" altLang="en-US" dirty="0"/>
          </a:p>
          <a:p>
            <a:pPr lvl="1" eaLnBrk="1" hangingPunct="1"/>
            <a:r>
              <a:rPr lang="zh-CN" altLang="en-US" dirty="0"/>
              <a:t>	非矩形区域</a:t>
            </a:r>
            <a:endParaRPr lang="zh-CN" altLang="en-US" dirty="0"/>
          </a:p>
        </p:txBody>
      </p:sp>
      <p:pic>
        <p:nvPicPr>
          <p:cNvPr id="22532" name="Picture 4" descr="ferrari015new"/>
          <p:cNvPicPr>
            <a:picLocks noChangeAspect="1"/>
          </p:cNvPicPr>
          <p:nvPr/>
        </p:nvPicPr>
        <p:blipFill>
          <a:blip r:embed="rId1"/>
          <a:stretch>
            <a:fillRect/>
          </a:stretch>
        </p:blipFill>
        <p:spPr>
          <a:xfrm>
            <a:off x="1476375" y="4171950"/>
            <a:ext cx="3581400" cy="2686050"/>
          </a:xfrm>
          <a:prstGeom prst="rect">
            <a:avLst/>
          </a:prstGeom>
          <a:noFill/>
          <a:ln w="9525">
            <a:noFill/>
          </a:ln>
        </p:spPr>
      </p:pic>
      <p:pic>
        <p:nvPicPr>
          <p:cNvPr id="22533" name="Picture 5" descr="ferrari015edge"/>
          <p:cNvPicPr>
            <a:picLocks noChangeAspect="1"/>
          </p:cNvPicPr>
          <p:nvPr/>
        </p:nvPicPr>
        <p:blipFill>
          <a:blip r:embed="rId2"/>
          <a:stretch>
            <a:fillRect/>
          </a:stretch>
        </p:blipFill>
        <p:spPr>
          <a:xfrm>
            <a:off x="5364163" y="4170363"/>
            <a:ext cx="3584575" cy="2687637"/>
          </a:xfrm>
          <a:prstGeom prst="rect">
            <a:avLst/>
          </a:prstGeom>
          <a:noFill/>
          <a:ln w="9525">
            <a:noFill/>
          </a:ln>
        </p:spPr>
      </p:pic>
      <p:sp>
        <p:nvSpPr>
          <p:cNvPr id="530438"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Text Box 4"/>
          <p:cNvSpPr txBox="1"/>
          <p:nvPr/>
        </p:nvSpPr>
        <p:spPr>
          <a:xfrm>
            <a:off x="1143000" y="609600"/>
            <a:ext cx="7848600" cy="6111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另外， 还可通过适当的组合， 形成涉及几幅图像的复合代数运算方程。 </a:t>
            </a:r>
            <a:endParaRPr lang="zh-CN" altLang="en-US" sz="2400" b="1" dirty="0"/>
          </a:p>
          <a:p>
            <a:pPr marL="0" lvl="0" indent="0" algn="just" eaLnBrk="1" hangingPunct="1">
              <a:lnSpc>
                <a:spcPct val="158000"/>
              </a:lnSpc>
              <a:spcBef>
                <a:spcPct val="50000"/>
              </a:spcBef>
              <a:buClrTx/>
              <a:buSzTx/>
              <a:buFontTx/>
              <a:buNone/>
            </a:pPr>
            <a:r>
              <a:rPr lang="zh-CN" altLang="en-US" sz="2400" b="1" dirty="0"/>
              <a:t>        图像相加一般用于对同一场景的多幅图像求平均，以便有效地降低加性噪声。通常，图像采集系统中采集图像时有这样的参数可供选择。其实，直接采集的图像品质较好，不需要这样的处理， 但是对于经过长距离模拟通信方式传送的图像（如太空航天器传回的星际图像）这种处理是不可缺少的。但利用求平均法降低噪声信号，提高信噪比的方法，只有当噪声可以用同一个独立分布的随机模型描述时才会有效。 </a:t>
            </a:r>
            <a:endParaRPr lang="zh-CN" altLang="en-US" sz="2400" b="1"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Text Box 4"/>
          <p:cNvSpPr txBox="1"/>
          <p:nvPr/>
        </p:nvSpPr>
        <p:spPr>
          <a:xfrm>
            <a:off x="1143000" y="860425"/>
            <a:ext cx="7848600" cy="5345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图像相减常用于检测变化及运动物体，图像相减运算又称为图像差分运算。差分方法可以分为控制环境下的简单差分方法和基于背景模型的差分方法。在控制环境下， 或者在很短的时间间隔内， 可以认为背景是固定不变的， 可以直接使用差分运算检测变化及运动的物体。这种方法与阈值化处理结合往往是建立机器视觉系统最有效的方法之一。在相对稳定的环境下， 可以假设背景变化缓慢，且符合一定的分布规律，通过建立背景模型， 实施差分方法来检测运动物体， 也可获得很好的效果。 </a:t>
            </a:r>
            <a:endParaRPr lang="zh-CN" altLang="en-US" sz="2400" b="1"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Text Box 4"/>
          <p:cNvSpPr txBox="1"/>
          <p:nvPr/>
        </p:nvSpPr>
        <p:spPr>
          <a:xfrm>
            <a:off x="1143000" y="838200"/>
            <a:ext cx="7848600" cy="42656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80000"/>
              </a:lnSpc>
              <a:spcBef>
                <a:spcPct val="50000"/>
              </a:spcBef>
              <a:buClrTx/>
              <a:buSzTx/>
              <a:buFontTx/>
              <a:buNone/>
            </a:pPr>
            <a:r>
              <a:rPr lang="en-US" altLang="zh-CN" sz="2400" b="1" dirty="0"/>
              <a:t>        </a:t>
            </a:r>
            <a:r>
              <a:rPr lang="zh-CN" altLang="en-US" sz="2400" b="1" dirty="0"/>
              <a:t>乘法运算可以用来实现掩模处理，即屏蔽掉图像的某些部分。此外由于时域的卷积和相关运算与频域的乘积运算对应， 因此乘法运算有时也作为一种技巧来实现卷积或相关处理。 </a:t>
            </a:r>
            <a:endParaRPr lang="zh-CN" altLang="en-US" sz="2400" b="1" dirty="0"/>
          </a:p>
          <a:p>
            <a:pPr marL="0" lvl="0" indent="0" algn="just" eaLnBrk="1" hangingPunct="1">
              <a:lnSpc>
                <a:spcPct val="180000"/>
              </a:lnSpc>
              <a:spcBef>
                <a:spcPct val="50000"/>
              </a:spcBef>
              <a:buClrTx/>
              <a:buSzTx/>
              <a:buFontTx/>
              <a:buNone/>
            </a:pPr>
            <a:r>
              <a:rPr lang="zh-CN" altLang="en-US" sz="2400" b="1" dirty="0"/>
              <a:t>        除法运算可用于校正成像设备的非线性影响，在特殊形态的图像（如</a:t>
            </a:r>
            <a:r>
              <a:rPr lang="en-US" altLang="zh-CN" sz="2400" b="1" dirty="0"/>
              <a:t>CT</a:t>
            </a:r>
            <a:r>
              <a:rPr lang="zh-CN" altLang="en-US" sz="2400" b="1" dirty="0"/>
              <a:t>等医学图像）处理中用到。 </a:t>
            </a:r>
            <a:endParaRPr lang="zh-CN" altLang="en-US" sz="2400" b="1" dirty="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Text Box 4"/>
          <p:cNvSpPr txBox="1"/>
          <p:nvPr/>
        </p:nvSpPr>
        <p:spPr>
          <a:xfrm>
            <a:off x="1357313" y="928688"/>
            <a:ext cx="14890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2. </a:t>
            </a:r>
            <a:r>
              <a:rPr lang="zh-CN" altLang="en-US" sz="2400" b="1" dirty="0"/>
              <a:t>差影法 </a:t>
            </a:r>
            <a:endParaRPr lang="zh-CN" altLang="en-US" sz="2400" b="1" dirty="0"/>
          </a:p>
        </p:txBody>
      </p:sp>
      <p:sp>
        <p:nvSpPr>
          <p:cNvPr id="205827" name="Text Box 6"/>
          <p:cNvSpPr txBox="1"/>
          <p:nvPr/>
        </p:nvSpPr>
        <p:spPr>
          <a:xfrm>
            <a:off x="1285875" y="1797050"/>
            <a:ext cx="7629525" cy="38147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a:t>
            </a:r>
            <a:r>
              <a:rPr lang="zh-CN" altLang="en-US" sz="2400" b="1" dirty="0"/>
              <a:t>所谓差影法，实际上就是图像的相减运算</a:t>
            </a:r>
            <a:r>
              <a:rPr lang="en-US" altLang="zh-CN" sz="2400" b="1" dirty="0"/>
              <a:t>(</a:t>
            </a:r>
            <a:r>
              <a:rPr lang="zh-CN" altLang="en-US" sz="2400" b="1" dirty="0"/>
              <a:t>又称减影技术</a:t>
            </a:r>
            <a:r>
              <a:rPr lang="en-US" altLang="zh-CN" sz="2400" b="1" dirty="0"/>
              <a:t>)</a:t>
            </a:r>
            <a:r>
              <a:rPr lang="zh-CN" altLang="en-US" sz="2400" b="1" dirty="0"/>
              <a:t>， 是指把同一景物在不同时间拍摄的图像或同一景物在不同波段的图像相减。差值图像提供了图像间的差异信息，能用以指导动态监测、运动目标检测和跟踪、图像背景消除及目标识别等。其算法流程图如图</a:t>
            </a:r>
            <a:r>
              <a:rPr lang="en-US" altLang="zh-CN" sz="2400" b="1" dirty="0"/>
              <a:t>5-21</a:t>
            </a:r>
            <a:r>
              <a:rPr lang="zh-CN" altLang="en-US" sz="2400" b="1" dirty="0"/>
              <a:t>所示。 </a:t>
            </a:r>
            <a:endParaRPr lang="zh-CN" altLang="en-US" sz="2400" b="1"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Text Box 4"/>
          <p:cNvSpPr txBox="1"/>
          <p:nvPr/>
        </p:nvSpPr>
        <p:spPr>
          <a:xfrm>
            <a:off x="2209800" y="5638800"/>
            <a:ext cx="4857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solidFill>
                  <a:schemeClr val="bg2"/>
                </a:solidFill>
              </a:rPr>
              <a:t>图</a:t>
            </a:r>
            <a:r>
              <a:rPr lang="en-US" altLang="zh-CN" sz="2400" b="1" dirty="0">
                <a:solidFill>
                  <a:schemeClr val="bg2"/>
                </a:solidFill>
              </a:rPr>
              <a:t>5-21 </a:t>
            </a:r>
            <a:r>
              <a:rPr lang="zh-CN" altLang="en-US" sz="2400" b="1" dirty="0">
                <a:solidFill>
                  <a:schemeClr val="bg2"/>
                </a:solidFill>
              </a:rPr>
              <a:t>差影法检测变化目标流程图 </a:t>
            </a:r>
            <a:endParaRPr lang="zh-CN" altLang="en-US" sz="2400" b="1" dirty="0">
              <a:solidFill>
                <a:schemeClr val="bg2"/>
              </a:solidFill>
            </a:endParaRPr>
          </a:p>
        </p:txBody>
      </p:sp>
      <p:graphicFrame>
        <p:nvGraphicFramePr>
          <p:cNvPr id="207875" name="Object 2"/>
          <p:cNvGraphicFramePr>
            <a:graphicFrameLocks noChangeAspect="1"/>
          </p:cNvGraphicFramePr>
          <p:nvPr/>
        </p:nvGraphicFramePr>
        <p:xfrm>
          <a:off x="2057400" y="609600"/>
          <a:ext cx="5715000" cy="5008563"/>
        </p:xfrm>
        <a:graphic>
          <a:graphicData uri="http://schemas.openxmlformats.org/presentationml/2006/ole">
            <mc:AlternateContent xmlns:mc="http://schemas.openxmlformats.org/markup-compatibility/2006">
              <mc:Choice xmlns:v="urn:schemas-microsoft-com:vml" Requires="v">
                <p:oleObj spid="_x0000_s3119" name="" r:id="rId1" imgW="2247900" imgH="1965960" progId="Visio.Drawing.4">
                  <p:embed/>
                </p:oleObj>
              </mc:Choice>
              <mc:Fallback>
                <p:oleObj name="" r:id="rId1" imgW="2247900" imgH="1965960" progId="Visio.Drawing.4">
                  <p:embed/>
                  <p:pic>
                    <p:nvPicPr>
                      <p:cNvPr id="0" name="图片 3118"/>
                      <p:cNvPicPr/>
                      <p:nvPr/>
                    </p:nvPicPr>
                    <p:blipFill>
                      <a:blip r:embed="rId2"/>
                      <a:stretch>
                        <a:fillRect/>
                      </a:stretch>
                    </p:blipFill>
                    <p:spPr>
                      <a:xfrm>
                        <a:off x="2057400" y="609600"/>
                        <a:ext cx="5715000" cy="5008563"/>
                      </a:xfrm>
                      <a:prstGeom prst="rect">
                        <a:avLst/>
                      </a:prstGeom>
                      <a:noFill/>
                      <a:ln w="38100">
                        <a:noFill/>
                        <a:miter/>
                      </a:ln>
                    </p:spPr>
                  </p:pic>
                </p:oleObj>
              </mc:Fallback>
            </mc:AlternateContent>
          </a:graphicData>
        </a:graphic>
      </p:graphicFrame>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Text Box 4"/>
          <p:cNvSpPr txBox="1"/>
          <p:nvPr/>
        </p:nvSpPr>
        <p:spPr>
          <a:xfrm>
            <a:off x="1143000" y="860425"/>
            <a:ext cx="7772400" cy="5345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差影法是非常有用的，比如说可以用在监控系统中。在银行金库内，摄像头每隔一小段时间拍摄一幅图像，并与上一幅图像做差影，如果图像差别超过了预先设置的阈值，说明有异常情况发生，这时就应该拉响警报。在利用遥感图像进行动态监测时，用差值图像可以发现森林火灾、洪水泛滥，监测灾情变化及估计损失等；也能用来监测河口、海岸的泥沙淤积及监视江河、湖泊、海岸等的污染。利用差值图像还能鉴别出耕地及不同的作物覆盖情况。 </a:t>
            </a:r>
            <a:endParaRPr lang="zh-CN" altLang="en-US" sz="2400" b="1" dirty="0"/>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Text Box 4"/>
          <p:cNvSpPr txBox="1"/>
          <p:nvPr/>
        </p:nvSpPr>
        <p:spPr>
          <a:xfrm>
            <a:off x="1214438" y="609600"/>
            <a:ext cx="7777162" cy="61864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0000"/>
              </a:lnSpc>
              <a:spcBef>
                <a:spcPct val="50000"/>
              </a:spcBef>
              <a:buClrTx/>
              <a:buSzTx/>
              <a:buFontTx/>
              <a:buNone/>
            </a:pPr>
            <a:r>
              <a:rPr lang="en-US" altLang="zh-CN" sz="2400" b="1" dirty="0"/>
              <a:t>       </a:t>
            </a:r>
            <a:r>
              <a:rPr lang="zh-CN" altLang="en-US" sz="2400" b="1" dirty="0"/>
              <a:t>利用差影技术消除图像背景也有很明显的效果。例如，在血管造影技术中，肾动脉造影术对诊断肾脏疾病就有独特效果。为了减少误诊，人们希望提供反映游离血管的清晰图像。通常的肾动脉造影在造影剂注入后，虽然能够看出肾动脉血管的形状及分布，但由于肾脏周围血管受到脊椎及其他组织影像的重叠，难以得到理想的游离血管图像。对此，可摄制出肾动脉造影前后的两幅图像，相减后就能把脊椎及其他组织的影像去掉， 而仅保留血管图像。类似的技术也可用于诊断印刷线路板及集成电路掩模的缺陷。电影特技中应用的</a:t>
            </a:r>
            <a:r>
              <a:rPr lang="zh-CN" altLang="en-US" sz="2400" b="1" dirty="0">
                <a:latin typeface="Courier New" panose="02070309020205020404" pitchFamily="49" charset="0"/>
              </a:rPr>
              <a:t>“</a:t>
            </a:r>
            <a:r>
              <a:rPr lang="zh-CN" altLang="en-US" sz="2400" b="1" dirty="0"/>
              <a:t>蓝幕</a:t>
            </a:r>
            <a:r>
              <a:rPr lang="zh-CN" altLang="en-US" sz="2400" b="1" dirty="0">
                <a:latin typeface="Courier New" panose="02070309020205020404" pitchFamily="49" charset="0"/>
              </a:rPr>
              <a:t>”</a:t>
            </a:r>
            <a:r>
              <a:rPr lang="zh-CN" altLang="en-US" sz="2400" b="1" dirty="0"/>
              <a:t>技术，其实也包含差影法的原理。 </a:t>
            </a:r>
            <a:endParaRPr lang="zh-CN" altLang="en-US" sz="2400" b="1" dirty="0"/>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Text Box 4"/>
          <p:cNvSpPr txBox="1"/>
          <p:nvPr/>
        </p:nvSpPr>
        <p:spPr>
          <a:xfrm>
            <a:off x="1143000" y="533400"/>
            <a:ext cx="7772400" cy="3778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图像在作差影法运算时必须使两相减图像的对应像点位于空间同一目标点上。否则，必须先作几何校正与配准。 </a:t>
            </a:r>
            <a:endParaRPr lang="zh-CN" altLang="en-US" sz="2400" b="1" dirty="0"/>
          </a:p>
          <a:p>
            <a:pPr marL="0" lvl="0" indent="0" algn="just" eaLnBrk="1" hangingPunct="1">
              <a:lnSpc>
                <a:spcPct val="158000"/>
              </a:lnSpc>
              <a:spcBef>
                <a:spcPct val="50000"/>
              </a:spcBef>
              <a:buClrTx/>
              <a:buSzTx/>
              <a:buFontTx/>
              <a:buNone/>
            </a:pPr>
            <a:r>
              <a:rPr lang="zh-CN" altLang="en-US" sz="2400" b="1" dirty="0"/>
              <a:t>        当将一个场景中系列图像相减用来检测运动或其他变化时， 难以保证准确对准。这时就需要更进一步的考虑。假定差图像由下式给定： </a:t>
            </a:r>
            <a:endParaRPr lang="zh-CN" altLang="en-US" sz="2400" b="1" dirty="0"/>
          </a:p>
        </p:txBody>
      </p:sp>
      <p:graphicFrame>
        <p:nvGraphicFramePr>
          <p:cNvPr id="214019" name="Object 2"/>
          <p:cNvGraphicFramePr>
            <a:graphicFrameLocks noChangeAspect="1"/>
          </p:cNvGraphicFramePr>
          <p:nvPr/>
        </p:nvGraphicFramePr>
        <p:xfrm>
          <a:off x="1785938" y="4357688"/>
          <a:ext cx="5562600" cy="574675"/>
        </p:xfrm>
        <a:graphic>
          <a:graphicData uri="http://schemas.openxmlformats.org/presentationml/2006/ole">
            <mc:AlternateContent xmlns:mc="http://schemas.openxmlformats.org/markup-compatibility/2006">
              <mc:Choice xmlns:v="urn:schemas-microsoft-com:vml" Requires="v">
                <p:oleObj spid="_x0000_s3120" name="" r:id="rId1" imgW="1968500" imgH="203200" progId="Equation.3">
                  <p:embed/>
                </p:oleObj>
              </mc:Choice>
              <mc:Fallback>
                <p:oleObj name="" r:id="rId1" imgW="1968500" imgH="203200" progId="Equation.3">
                  <p:embed/>
                  <p:pic>
                    <p:nvPicPr>
                      <p:cNvPr id="0" name="图片 3119"/>
                      <p:cNvPicPr/>
                      <p:nvPr/>
                    </p:nvPicPr>
                    <p:blipFill>
                      <a:blip r:embed="rId2"/>
                      <a:stretch>
                        <a:fillRect/>
                      </a:stretch>
                    </p:blipFill>
                    <p:spPr>
                      <a:xfrm>
                        <a:off x="1785938" y="4357688"/>
                        <a:ext cx="5562600" cy="574675"/>
                      </a:xfrm>
                      <a:prstGeom prst="rect">
                        <a:avLst/>
                      </a:prstGeom>
                      <a:solidFill>
                        <a:schemeClr val="tx2"/>
                      </a:solidFill>
                      <a:ln w="38100">
                        <a:noFill/>
                        <a:miter/>
                      </a:ln>
                    </p:spPr>
                  </p:pic>
                </p:oleObj>
              </mc:Fallback>
            </mc:AlternateContent>
          </a:graphicData>
        </a:graphic>
      </p:graphicFrame>
      <p:sp>
        <p:nvSpPr>
          <p:cNvPr id="214020" name="Text Box 6"/>
          <p:cNvSpPr txBox="1"/>
          <p:nvPr/>
        </p:nvSpPr>
        <p:spPr>
          <a:xfrm>
            <a:off x="8121650" y="38862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(5-20) </a:t>
            </a:r>
            <a:endParaRPr lang="en-US" altLang="zh-CN" sz="2400" b="1" dirty="0"/>
          </a:p>
        </p:txBody>
      </p:sp>
      <p:sp>
        <p:nvSpPr>
          <p:cNvPr id="214021" name="Text Box 7"/>
          <p:cNvSpPr txBox="1"/>
          <p:nvPr/>
        </p:nvSpPr>
        <p:spPr>
          <a:xfrm>
            <a:off x="1285875" y="5429250"/>
            <a:ext cx="4967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如果</a:t>
            </a:r>
            <a:r>
              <a:rPr lang="en-US" altLang="zh-CN" sz="2400" b="1" dirty="0"/>
              <a:t>Δ</a:t>
            </a:r>
            <a:r>
              <a:rPr lang="en-US" altLang="zh-CN" sz="2400" b="1" i="1" dirty="0"/>
              <a:t>x</a:t>
            </a:r>
            <a:r>
              <a:rPr lang="zh-CN" altLang="en-US" sz="2400" b="1" dirty="0"/>
              <a:t>很小，那么上式可以近似为 </a:t>
            </a:r>
            <a:endParaRPr lang="zh-CN" altLang="en-US" sz="2400" b="1" dirty="0"/>
          </a:p>
        </p:txBody>
      </p:sp>
      <p:graphicFrame>
        <p:nvGraphicFramePr>
          <p:cNvPr id="214022" name="Object 3"/>
          <p:cNvGraphicFramePr>
            <a:graphicFrameLocks noChangeAspect="1"/>
          </p:cNvGraphicFramePr>
          <p:nvPr/>
        </p:nvGraphicFramePr>
        <p:xfrm>
          <a:off x="3286125" y="5853113"/>
          <a:ext cx="3657600" cy="1004887"/>
        </p:xfrm>
        <a:graphic>
          <a:graphicData uri="http://schemas.openxmlformats.org/presentationml/2006/ole">
            <mc:AlternateContent xmlns:mc="http://schemas.openxmlformats.org/markup-compatibility/2006">
              <mc:Choice xmlns:v="urn:schemas-microsoft-com:vml" Requires="v">
                <p:oleObj spid="_x0000_s3122" name="" r:id="rId3" imgW="1435100" imgH="393700" progId="Equation.3">
                  <p:embed/>
                </p:oleObj>
              </mc:Choice>
              <mc:Fallback>
                <p:oleObj name="" r:id="rId3" imgW="1435100" imgH="393700" progId="Equation.3">
                  <p:embed/>
                  <p:pic>
                    <p:nvPicPr>
                      <p:cNvPr id="0" name="图片 3121"/>
                      <p:cNvPicPr/>
                      <p:nvPr/>
                    </p:nvPicPr>
                    <p:blipFill>
                      <a:blip r:embed="rId4"/>
                      <a:stretch>
                        <a:fillRect/>
                      </a:stretch>
                    </p:blipFill>
                    <p:spPr>
                      <a:xfrm>
                        <a:off x="3286125" y="5853113"/>
                        <a:ext cx="3657600" cy="1004887"/>
                      </a:xfrm>
                      <a:prstGeom prst="rect">
                        <a:avLst/>
                      </a:prstGeom>
                      <a:solidFill>
                        <a:schemeClr val="tx2"/>
                      </a:solidFill>
                      <a:ln w="38100">
                        <a:noFill/>
                        <a:miter/>
                      </a:ln>
                    </p:spPr>
                  </p:pic>
                </p:oleObj>
              </mc:Fallback>
            </mc:AlternateContent>
          </a:graphicData>
        </a:graphic>
      </p:graphicFrame>
      <p:sp>
        <p:nvSpPr>
          <p:cNvPr id="214023" name="Text Box 9"/>
          <p:cNvSpPr txBox="1"/>
          <p:nvPr/>
        </p:nvSpPr>
        <p:spPr>
          <a:xfrm>
            <a:off x="8121650" y="54864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(5-21) </a:t>
            </a:r>
            <a:endParaRPr lang="en-US" altLang="zh-CN" sz="2400" b="1" dirty="0"/>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Text Box 4"/>
          <p:cNvSpPr txBox="1"/>
          <p:nvPr/>
        </p:nvSpPr>
        <p:spPr>
          <a:xfrm>
            <a:off x="304800" y="838200"/>
            <a:ext cx="8610600" cy="10334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5000"/>
              </a:lnSpc>
              <a:spcBef>
                <a:spcPct val="50000"/>
              </a:spcBef>
              <a:buClrTx/>
              <a:buSzTx/>
              <a:buFontTx/>
              <a:buNone/>
            </a:pPr>
            <a:r>
              <a:rPr lang="en-US" altLang="zh-CN" sz="2400" b="1" dirty="0"/>
              <a:t>        </a:t>
            </a:r>
            <a:r>
              <a:rPr lang="zh-CN" altLang="en-US" sz="2400" b="1" dirty="0"/>
              <a:t>注意到		   本身也是一幅图像，我们将其直方图以</a:t>
            </a:r>
            <a:r>
              <a:rPr lang="en-US" altLang="zh-CN" sz="2400" b="1" i="1" dirty="0"/>
              <a:t>H</a:t>
            </a:r>
            <a:r>
              <a:rPr lang="en-US" altLang="zh-CN" sz="2400" b="1" dirty="0"/>
              <a:t>′(</a:t>
            </a:r>
            <a:r>
              <a:rPr lang="en-US" altLang="zh-CN" sz="2400" b="1" i="1" dirty="0"/>
              <a:t>D</a:t>
            </a:r>
            <a:r>
              <a:rPr lang="en-US" altLang="zh-CN" sz="2400" b="1" dirty="0"/>
              <a:t>)</a:t>
            </a:r>
            <a:r>
              <a:rPr lang="zh-CN" altLang="en-US" sz="2400" b="1" dirty="0"/>
              <a:t>表示。因此，由式</a:t>
            </a:r>
            <a:r>
              <a:rPr lang="en-US" altLang="zh-CN" sz="2400" b="1" dirty="0"/>
              <a:t>(5-21)</a:t>
            </a:r>
            <a:r>
              <a:rPr lang="zh-CN" altLang="en-US" sz="2400" b="1" dirty="0"/>
              <a:t>表示的位移差图像的直方图为 </a:t>
            </a:r>
            <a:endParaRPr lang="zh-CN" altLang="en-US" sz="2400" b="1" dirty="0"/>
          </a:p>
        </p:txBody>
      </p:sp>
      <p:graphicFrame>
        <p:nvGraphicFramePr>
          <p:cNvPr id="216067" name="Object 2"/>
          <p:cNvGraphicFramePr>
            <a:graphicFrameLocks noChangeAspect="1"/>
          </p:cNvGraphicFramePr>
          <p:nvPr/>
        </p:nvGraphicFramePr>
        <p:xfrm>
          <a:off x="2057400" y="762000"/>
          <a:ext cx="1371600" cy="801688"/>
        </p:xfrm>
        <a:graphic>
          <a:graphicData uri="http://schemas.openxmlformats.org/presentationml/2006/ole">
            <mc:AlternateContent xmlns:mc="http://schemas.openxmlformats.org/markup-compatibility/2006">
              <mc:Choice xmlns:v="urn:schemas-microsoft-com:vml" Requires="v">
                <p:oleObj spid="_x0000_s3123" name="" r:id="rId1" imgW="673100" imgH="393700" progId="Equation.3">
                  <p:embed/>
                </p:oleObj>
              </mc:Choice>
              <mc:Fallback>
                <p:oleObj name="" r:id="rId1" imgW="673100" imgH="393700" progId="Equation.3">
                  <p:embed/>
                  <p:pic>
                    <p:nvPicPr>
                      <p:cNvPr id="0" name="图片 3122"/>
                      <p:cNvPicPr/>
                      <p:nvPr/>
                    </p:nvPicPr>
                    <p:blipFill>
                      <a:blip r:embed="rId2"/>
                      <a:stretch>
                        <a:fillRect/>
                      </a:stretch>
                    </p:blipFill>
                    <p:spPr>
                      <a:xfrm>
                        <a:off x="2057400" y="762000"/>
                        <a:ext cx="1371600" cy="801688"/>
                      </a:xfrm>
                      <a:prstGeom prst="rect">
                        <a:avLst/>
                      </a:prstGeom>
                      <a:solidFill>
                        <a:schemeClr val="tx2"/>
                      </a:solidFill>
                      <a:ln w="38100">
                        <a:noFill/>
                        <a:miter/>
                      </a:ln>
                    </p:spPr>
                  </p:pic>
                </p:oleObj>
              </mc:Fallback>
            </mc:AlternateContent>
          </a:graphicData>
        </a:graphic>
      </p:graphicFrame>
      <p:graphicFrame>
        <p:nvGraphicFramePr>
          <p:cNvPr id="216068" name="Object 3"/>
          <p:cNvGraphicFramePr>
            <a:graphicFrameLocks noChangeAspect="1"/>
          </p:cNvGraphicFramePr>
          <p:nvPr/>
        </p:nvGraphicFramePr>
        <p:xfrm>
          <a:off x="2514600" y="2286000"/>
          <a:ext cx="3581400" cy="1068388"/>
        </p:xfrm>
        <a:graphic>
          <a:graphicData uri="http://schemas.openxmlformats.org/presentationml/2006/ole">
            <mc:AlternateContent xmlns:mc="http://schemas.openxmlformats.org/markup-compatibility/2006">
              <mc:Choice xmlns:v="urn:schemas-microsoft-com:vml" Requires="v">
                <p:oleObj spid="_x0000_s3121" name="" r:id="rId3" imgW="1447800" imgH="431800" progId="Equation.3">
                  <p:embed/>
                </p:oleObj>
              </mc:Choice>
              <mc:Fallback>
                <p:oleObj name="" r:id="rId3" imgW="1447800" imgH="431800" progId="Equation.3">
                  <p:embed/>
                  <p:pic>
                    <p:nvPicPr>
                      <p:cNvPr id="0" name="图片 3120"/>
                      <p:cNvPicPr/>
                      <p:nvPr/>
                    </p:nvPicPr>
                    <p:blipFill>
                      <a:blip r:embed="rId4"/>
                      <a:stretch>
                        <a:fillRect/>
                      </a:stretch>
                    </p:blipFill>
                    <p:spPr>
                      <a:xfrm>
                        <a:off x="2514600" y="2286000"/>
                        <a:ext cx="3581400" cy="1068388"/>
                      </a:xfrm>
                      <a:prstGeom prst="rect">
                        <a:avLst/>
                      </a:prstGeom>
                      <a:solidFill>
                        <a:schemeClr val="tx2"/>
                      </a:solidFill>
                      <a:ln w="38100">
                        <a:noFill/>
                        <a:miter/>
                      </a:ln>
                    </p:spPr>
                  </p:pic>
                </p:oleObj>
              </mc:Fallback>
            </mc:AlternateContent>
          </a:graphicData>
        </a:graphic>
      </p:graphicFrame>
      <p:sp>
        <p:nvSpPr>
          <p:cNvPr id="216069" name="Text Box 7"/>
          <p:cNvSpPr txBox="1"/>
          <p:nvPr/>
        </p:nvSpPr>
        <p:spPr>
          <a:xfrm>
            <a:off x="7467600" y="25908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(5-22) </a:t>
            </a:r>
            <a:endParaRPr lang="en-US" altLang="zh-CN" sz="2400" b="1" dirty="0"/>
          </a:p>
        </p:txBody>
      </p:sp>
      <p:sp>
        <p:nvSpPr>
          <p:cNvPr id="216070" name="Text Box 8"/>
          <p:cNvSpPr txBox="1"/>
          <p:nvPr/>
        </p:nvSpPr>
        <p:spPr>
          <a:xfrm>
            <a:off x="152400" y="3775075"/>
            <a:ext cx="8839200" cy="1323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80000"/>
              </a:lnSpc>
              <a:spcBef>
                <a:spcPct val="50000"/>
              </a:spcBef>
              <a:buClrTx/>
              <a:buSzTx/>
              <a:buFontTx/>
              <a:buNone/>
            </a:pPr>
            <a:r>
              <a:rPr lang="en-US" altLang="zh-CN" sz="2400" b="1" dirty="0"/>
              <a:t>       </a:t>
            </a:r>
            <a:r>
              <a:rPr lang="zh-CN" altLang="en-US" sz="2400" b="1" dirty="0"/>
              <a:t>由式（</a:t>
            </a:r>
            <a:r>
              <a:rPr lang="en-US" altLang="zh-CN" sz="2400" b="1" dirty="0"/>
              <a:t>5-22</a:t>
            </a:r>
            <a:r>
              <a:rPr lang="zh-CN" altLang="en-US" sz="2400" b="1" dirty="0"/>
              <a:t>）可知，减去稍微有些不对准的一幅图像的复制品可得到偏导数图像。偏导数的方向为图像位移的方向。 </a:t>
            </a:r>
            <a:endParaRPr lang="zh-CN" altLang="en-US" sz="2400" b="1" dirty="0"/>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Text Box 4"/>
          <p:cNvSpPr txBox="1"/>
          <p:nvPr/>
        </p:nvSpPr>
        <p:spPr>
          <a:xfrm>
            <a:off x="228600" y="577850"/>
            <a:ext cx="8610600" cy="1052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38000"/>
              </a:lnSpc>
              <a:spcBef>
                <a:spcPct val="50000"/>
              </a:spcBef>
              <a:buClrTx/>
              <a:buSzTx/>
              <a:buFontTx/>
              <a:buNone/>
            </a:pPr>
            <a:r>
              <a:rPr lang="en-US" altLang="zh-CN" sz="2400" b="1" dirty="0"/>
              <a:t>        </a:t>
            </a:r>
            <a:r>
              <a:rPr lang="zh-CN" altLang="en-US" sz="2400" b="1" dirty="0"/>
              <a:t>根据以上理论，利用</a:t>
            </a:r>
            <a:r>
              <a:rPr lang="en-US" altLang="zh-CN" sz="2400" b="1" dirty="0"/>
              <a:t>VC++</a:t>
            </a:r>
            <a:r>
              <a:rPr lang="zh-CN" altLang="en-US" sz="2400" b="1" dirty="0"/>
              <a:t>可以编写出实现图像加减运算的函数， 其核心代码如下</a:t>
            </a:r>
            <a:r>
              <a:rPr lang="en-US" altLang="zh-CN" sz="2400" b="1" dirty="0"/>
              <a:t>: </a:t>
            </a:r>
            <a:endParaRPr lang="en-US" altLang="zh-CN" sz="2400" b="1" dirty="0"/>
          </a:p>
        </p:txBody>
      </p:sp>
      <p:sp>
        <p:nvSpPr>
          <p:cNvPr id="218115" name="Text Box 5"/>
          <p:cNvSpPr txBox="1"/>
          <p:nvPr/>
        </p:nvSpPr>
        <p:spPr>
          <a:xfrm>
            <a:off x="352425" y="1643063"/>
            <a:ext cx="8961438" cy="60325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70000"/>
              </a:lnSpc>
              <a:spcBef>
                <a:spcPct val="50000"/>
              </a:spcBef>
              <a:buClrTx/>
              <a:buSzTx/>
              <a:buFontTx/>
              <a:buNone/>
            </a:pPr>
            <a:r>
              <a:rPr lang="en-US" altLang="zh-CN" sz="2000" b="1" dirty="0"/>
              <a:t>//***************************************** </a:t>
            </a:r>
            <a:endParaRPr lang="en-US" altLang="zh-CN"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函数名称： </a:t>
            </a:r>
            <a:r>
              <a:rPr lang="en-US" altLang="zh-CN" sz="2000" b="1" dirty="0"/>
              <a:t>void AddBuffer() </a:t>
            </a:r>
            <a:endParaRPr lang="en-US" altLang="zh-CN"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基本功能： 本函数对传入的两幅图像数据进行加操作 </a:t>
            </a:r>
            <a:endParaRPr lang="zh-CN" altLang="en-US"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参数说明：  </a:t>
            </a:r>
            <a:r>
              <a:rPr lang="en-US" altLang="zh-CN" sz="2000" b="1" dirty="0"/>
              <a:t>unsigned char *pOut  </a:t>
            </a:r>
            <a:r>
              <a:rPr lang="zh-CN" altLang="en-US" sz="2000" b="1" dirty="0"/>
              <a:t>指向输出图像数据的指针 </a:t>
            </a:r>
            <a:endParaRPr lang="zh-CN" altLang="en-US" sz="2000" b="1" dirty="0"/>
          </a:p>
          <a:p>
            <a:pPr marL="0" lvl="0" indent="0" algn="ctr" eaLnBrk="1" hangingPunct="1">
              <a:lnSpc>
                <a:spcPct val="170000"/>
              </a:lnSpc>
              <a:spcBef>
                <a:spcPct val="50000"/>
              </a:spcBef>
              <a:buClrTx/>
              <a:buSzTx/>
              <a:buFontTx/>
              <a:buNone/>
            </a:pPr>
            <a:r>
              <a:rPr lang="en-US" altLang="zh-CN" sz="2000" b="1" dirty="0"/>
              <a:t>//	unsigned char *pIn	  </a:t>
            </a:r>
            <a:r>
              <a:rPr lang="zh-CN" altLang="en-US" sz="2000" b="1" dirty="0"/>
              <a:t>指向输入图像数据的指针 </a:t>
            </a:r>
            <a:endParaRPr lang="zh-CN" altLang="en-US" sz="2000" b="1" dirty="0"/>
          </a:p>
          <a:p>
            <a:pPr marL="0" lvl="0" indent="0" algn="ctr" eaLnBrk="1" hangingPunct="1">
              <a:lnSpc>
                <a:spcPct val="170000"/>
              </a:lnSpc>
              <a:spcBef>
                <a:spcPct val="50000"/>
              </a:spcBef>
              <a:buClrTx/>
              <a:buSzTx/>
              <a:buFontTx/>
              <a:buNone/>
            </a:pPr>
            <a:r>
              <a:rPr lang="en-US" altLang="zh-CN" sz="2000" b="1" dirty="0"/>
              <a:t>//	LONG lSize		  </a:t>
            </a:r>
            <a:r>
              <a:rPr lang="zh-CN" altLang="en-US" sz="2000" b="1" dirty="0"/>
              <a:t>图像数据的大小（</a:t>
            </a:r>
            <a:r>
              <a:rPr lang="en-US" altLang="zh-CN" sz="2000" b="1" dirty="0"/>
              <a:t>nWidthBytes*nHeight</a:t>
            </a:r>
            <a:r>
              <a:rPr lang="zh-CN" altLang="en-US" sz="2000" b="1" dirty="0"/>
              <a:t>） </a:t>
            </a:r>
            <a:endParaRPr lang="zh-CN" altLang="en-US"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返回值： 无 </a:t>
            </a:r>
            <a:endParaRPr lang="zh-CN" altLang="en-US" sz="2000" b="1" dirty="0"/>
          </a:p>
          <a:p>
            <a:pPr marL="0" lvl="0" indent="0" algn="ctr" eaLnBrk="1" hangingPunct="1">
              <a:lnSpc>
                <a:spcPct val="170000"/>
              </a:lnSpc>
              <a:spcBef>
                <a:spcPct val="50000"/>
              </a:spcBef>
              <a:buClrTx/>
              <a:buSzTx/>
              <a:buFontTx/>
              <a:buNone/>
            </a:pPr>
            <a:r>
              <a:rPr lang="en-US" altLang="zh-CN" sz="2000" b="1" dirty="0"/>
              <a:t>//</a:t>
            </a:r>
            <a:r>
              <a:rPr lang="zh-CN" altLang="en-US" sz="2000" b="1" dirty="0"/>
              <a:t>注意： 此函数声明为保护型， 只能在</a:t>
            </a:r>
            <a:r>
              <a:rPr lang="en-US" altLang="zh-CN" sz="2000" b="1" dirty="0"/>
              <a:t>CAreaPro</a:t>
            </a:r>
            <a:r>
              <a:rPr lang="zh-CN" altLang="en-US" sz="2000" b="1" dirty="0"/>
              <a:t>类中使用 </a:t>
            </a:r>
            <a:endParaRPr lang="zh-CN" altLang="en-US" sz="2000" b="1" dirty="0"/>
          </a:p>
          <a:p>
            <a:pPr marL="0" lvl="0" indent="0" algn="ctr" eaLnBrk="1" hangingPunct="1">
              <a:lnSpc>
                <a:spcPct val="170000"/>
              </a:lnSpc>
              <a:spcBef>
                <a:spcPct val="50000"/>
              </a:spcBef>
              <a:buClrTx/>
              <a:buSzTx/>
              <a:buFontTx/>
              <a:buNone/>
            </a:pPr>
            <a:r>
              <a:rPr lang="en-US" altLang="zh-CN" sz="2000" b="1" dirty="0"/>
              <a:t>//*****************************************  </a:t>
            </a:r>
            <a:endParaRPr lang="en-US" altLang="zh-CN" sz="2000" b="1"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a:ln/>
        </p:spPr>
        <p:txBody>
          <a:bodyPr vert="horz" wrap="square" lIns="91440" tIns="45720" rIns="91440" bIns="45720" anchor="ctr" anchorCtr="0"/>
          <a:p>
            <a:pPr eaLnBrk="1" hangingPunct="1"/>
            <a:r>
              <a:rPr lang="zh-CN" altLang="en-US" dirty="0"/>
              <a:t>图象的分割和特征提取</a:t>
            </a:r>
            <a:r>
              <a:rPr lang="en-US" altLang="zh-CN" dirty="0"/>
              <a:t>--</a:t>
            </a:r>
            <a:r>
              <a:rPr lang="zh-CN" altLang="en-IE" sz="4000" dirty="0"/>
              <a:t>点检测</a:t>
            </a:r>
            <a:endParaRPr lang="en-IE" altLang="zh-CN" sz="4000" dirty="0"/>
          </a:p>
        </p:txBody>
      </p:sp>
      <p:sp>
        <p:nvSpPr>
          <p:cNvPr id="24579" name="Rectangle 3"/>
          <p:cNvSpPr>
            <a:spLocks noGrp="1"/>
          </p:cNvSpPr>
          <p:nvPr>
            <p:ph idx="1"/>
          </p:nvPr>
        </p:nvSpPr>
        <p:spPr>
          <a:xfrm>
            <a:off x="1116013" y="1341438"/>
            <a:ext cx="7772400" cy="4495800"/>
          </a:xfrm>
          <a:ln/>
        </p:spPr>
        <p:txBody>
          <a:bodyPr vert="horz" wrap="square" lIns="91440" tIns="45720" rIns="91440" bIns="45720" anchor="t" anchorCtr="0"/>
          <a:p>
            <a:pPr eaLnBrk="1" hangingPunct="1"/>
            <a:r>
              <a:rPr lang="zh-CN" altLang="en-US" dirty="0"/>
              <a:t>用空域的高通滤波器来检测</a:t>
            </a:r>
            <a:br>
              <a:rPr lang="zh-CN" altLang="en-US" dirty="0"/>
            </a:br>
            <a:r>
              <a:rPr lang="zh-CN" altLang="en-US" dirty="0"/>
              <a:t>孤立点：</a:t>
            </a:r>
            <a:endParaRPr lang="zh-CN" altLang="en-US" dirty="0"/>
          </a:p>
          <a:p>
            <a:pPr lvl="1" eaLnBrk="1" hangingPunct="1"/>
            <a:r>
              <a:rPr lang="en-US" altLang="zh-CN" dirty="0"/>
              <a:t>R= (-1 * 8 * 8 + 128 * 8)/9=106 </a:t>
            </a:r>
            <a:endParaRPr lang="en-US" altLang="zh-CN" dirty="0"/>
          </a:p>
          <a:p>
            <a:pPr lvl="1" eaLnBrk="1" hangingPunct="1"/>
            <a:r>
              <a:rPr lang="zh-CN" altLang="en-US" dirty="0"/>
              <a:t>可以设置阈值</a:t>
            </a:r>
            <a:r>
              <a:rPr lang="en-US" altLang="zh-CN" dirty="0"/>
              <a:t>T = 64</a:t>
            </a:r>
            <a:endParaRPr lang="en-US" altLang="zh-CN" dirty="0"/>
          </a:p>
          <a:p>
            <a:pPr lvl="1" eaLnBrk="1" hangingPunct="1"/>
            <a:r>
              <a:rPr lang="zh-CN" altLang="en-US" dirty="0"/>
              <a:t>若</a:t>
            </a:r>
            <a:r>
              <a:rPr lang="en-US" altLang="zh-CN" dirty="0"/>
              <a:t>R=0，</a:t>
            </a:r>
            <a:r>
              <a:rPr lang="zh-CN" altLang="en-US" dirty="0"/>
              <a:t>则说明检测点与周围点像素值相同</a:t>
            </a:r>
            <a:endParaRPr lang="zh-CN" altLang="en-US" dirty="0"/>
          </a:p>
          <a:p>
            <a:pPr lvl="1" eaLnBrk="1" hangingPunct="1"/>
            <a:r>
              <a:rPr lang="zh-CN" altLang="en-US" dirty="0"/>
              <a:t>若</a:t>
            </a:r>
            <a:r>
              <a:rPr lang="en-US" altLang="zh-CN" dirty="0"/>
              <a:t>R &gt; T，</a:t>
            </a:r>
            <a:r>
              <a:rPr lang="zh-CN" altLang="en-US" dirty="0"/>
              <a:t>则说</a:t>
            </a:r>
            <a:br>
              <a:rPr lang="zh-CN" altLang="en-US" dirty="0"/>
            </a:br>
            <a:r>
              <a:rPr lang="zh-CN" altLang="en-US" dirty="0"/>
              <a:t>明检测点与周</a:t>
            </a:r>
            <a:br>
              <a:rPr lang="zh-CN" altLang="en-US" dirty="0"/>
            </a:br>
            <a:r>
              <a:rPr lang="zh-CN" altLang="en-US" dirty="0"/>
              <a:t>围点像素值非</a:t>
            </a:r>
            <a:br>
              <a:rPr lang="zh-CN" altLang="en-US" dirty="0"/>
            </a:br>
            <a:r>
              <a:rPr lang="zh-CN" altLang="en-US" dirty="0"/>
              <a:t>常的不同，为</a:t>
            </a:r>
            <a:br>
              <a:rPr lang="zh-CN" altLang="en-US" dirty="0"/>
            </a:br>
            <a:r>
              <a:rPr lang="zh-CN" altLang="en-US" dirty="0"/>
              <a:t>孤立点</a:t>
            </a:r>
            <a:endParaRPr lang="zh-CN" altLang="en-US" dirty="0"/>
          </a:p>
        </p:txBody>
      </p:sp>
      <p:grpSp>
        <p:nvGrpSpPr>
          <p:cNvPr id="24580" name="Group 4"/>
          <p:cNvGrpSpPr/>
          <p:nvPr/>
        </p:nvGrpSpPr>
        <p:grpSpPr>
          <a:xfrm>
            <a:off x="4356100" y="4179888"/>
            <a:ext cx="4564063" cy="2678112"/>
            <a:chOff x="1680" y="2063"/>
            <a:chExt cx="2503" cy="1447"/>
          </a:xfrm>
        </p:grpSpPr>
        <p:sp>
          <p:nvSpPr>
            <p:cNvPr id="24582" name="Rectangle 5"/>
            <p:cNvSpPr/>
            <p:nvPr/>
          </p:nvSpPr>
          <p:spPr>
            <a:xfrm>
              <a:off x="1680" y="206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3" name="Rectangle 6"/>
            <p:cNvSpPr/>
            <p:nvPr/>
          </p:nvSpPr>
          <p:spPr>
            <a:xfrm>
              <a:off x="2064" y="206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4" name="Rectangle 7"/>
            <p:cNvSpPr/>
            <p:nvPr/>
          </p:nvSpPr>
          <p:spPr>
            <a:xfrm>
              <a:off x="2448" y="206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5" name="Rectangle 8"/>
            <p:cNvSpPr/>
            <p:nvPr/>
          </p:nvSpPr>
          <p:spPr>
            <a:xfrm>
              <a:off x="1680" y="244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6" name="Rectangle 9"/>
            <p:cNvSpPr/>
            <p:nvPr/>
          </p:nvSpPr>
          <p:spPr>
            <a:xfrm>
              <a:off x="2064" y="2448"/>
              <a:ext cx="384" cy="384"/>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128</a:t>
              </a:r>
              <a:endParaRPr lang="zh-CN" altLang="en-US" sz="2400" b="1" dirty="0"/>
            </a:p>
          </p:txBody>
        </p:sp>
        <p:sp>
          <p:nvSpPr>
            <p:cNvPr id="24587" name="Rectangle 10"/>
            <p:cNvSpPr/>
            <p:nvPr/>
          </p:nvSpPr>
          <p:spPr>
            <a:xfrm>
              <a:off x="2448" y="244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8" name="Rectangle 11"/>
            <p:cNvSpPr/>
            <p:nvPr/>
          </p:nvSpPr>
          <p:spPr>
            <a:xfrm>
              <a:off x="1680" y="283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89" name="Rectangle 12"/>
            <p:cNvSpPr/>
            <p:nvPr/>
          </p:nvSpPr>
          <p:spPr>
            <a:xfrm>
              <a:off x="2064" y="283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90" name="Rectangle 13"/>
            <p:cNvSpPr/>
            <p:nvPr/>
          </p:nvSpPr>
          <p:spPr>
            <a:xfrm>
              <a:off x="2448" y="283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91" name="Rectangle 14"/>
            <p:cNvSpPr/>
            <p:nvPr/>
          </p:nvSpPr>
          <p:spPr>
            <a:xfrm>
              <a:off x="2086" y="3263"/>
              <a:ext cx="435" cy="24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solidFill>
                    <a:schemeClr val="accent2"/>
                  </a:solidFill>
                  <a:ea typeface="方正大黑简体" pitchFamily="65" charset="-122"/>
                </a:rPr>
                <a:t>图像</a:t>
              </a:r>
              <a:endParaRPr lang="zh-CN" altLang="en-US" sz="2400" dirty="0">
                <a:ea typeface="方正大黑简体" pitchFamily="65" charset="-122"/>
              </a:endParaRPr>
            </a:p>
          </p:txBody>
        </p:sp>
        <p:sp>
          <p:nvSpPr>
            <p:cNvPr id="24592" name="Rectangle 15"/>
            <p:cNvSpPr/>
            <p:nvPr/>
          </p:nvSpPr>
          <p:spPr>
            <a:xfrm>
              <a:off x="3031" y="2063"/>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3" name="Rectangle 16"/>
            <p:cNvSpPr/>
            <p:nvPr/>
          </p:nvSpPr>
          <p:spPr>
            <a:xfrm>
              <a:off x="3415" y="2063"/>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4" name="Rectangle 17"/>
            <p:cNvSpPr/>
            <p:nvPr/>
          </p:nvSpPr>
          <p:spPr>
            <a:xfrm>
              <a:off x="3799" y="2063"/>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5" name="Rectangle 18"/>
            <p:cNvSpPr/>
            <p:nvPr/>
          </p:nvSpPr>
          <p:spPr>
            <a:xfrm>
              <a:off x="3031" y="2447"/>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6" name="Rectangle 19"/>
            <p:cNvSpPr/>
            <p:nvPr/>
          </p:nvSpPr>
          <p:spPr>
            <a:xfrm>
              <a:off x="3415" y="2447"/>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8</a:t>
              </a:r>
              <a:endParaRPr lang="zh-CN" altLang="en-US" sz="2400" b="1" dirty="0"/>
            </a:p>
          </p:txBody>
        </p:sp>
        <p:sp>
          <p:nvSpPr>
            <p:cNvPr id="24597" name="Rectangle 20"/>
            <p:cNvSpPr/>
            <p:nvPr/>
          </p:nvSpPr>
          <p:spPr>
            <a:xfrm>
              <a:off x="3799" y="2447"/>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8" name="Rectangle 21"/>
            <p:cNvSpPr/>
            <p:nvPr/>
          </p:nvSpPr>
          <p:spPr>
            <a:xfrm>
              <a:off x="3031" y="2831"/>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599" name="Rectangle 22"/>
            <p:cNvSpPr/>
            <p:nvPr/>
          </p:nvSpPr>
          <p:spPr>
            <a:xfrm>
              <a:off x="3415" y="2831"/>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600" name="Rectangle 23"/>
            <p:cNvSpPr/>
            <p:nvPr/>
          </p:nvSpPr>
          <p:spPr>
            <a:xfrm>
              <a:off x="3799" y="2831"/>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24601" name="Rectangle 24"/>
            <p:cNvSpPr/>
            <p:nvPr/>
          </p:nvSpPr>
          <p:spPr>
            <a:xfrm>
              <a:off x="3436" y="3246"/>
              <a:ext cx="435" cy="24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solidFill>
                    <a:schemeClr val="accent2"/>
                  </a:solidFill>
                  <a:ea typeface="方正大黑简体" pitchFamily="65" charset="-122"/>
                </a:rPr>
                <a:t>模板</a:t>
              </a:r>
              <a:endParaRPr lang="zh-CN" altLang="en-US" sz="2400" dirty="0">
                <a:ea typeface="方正大黑简体" pitchFamily="65" charset="-122"/>
              </a:endParaRPr>
            </a:p>
          </p:txBody>
        </p:sp>
      </p:grpSp>
      <p:sp>
        <p:nvSpPr>
          <p:cNvPr id="445465" name="Text Box 2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Text Box 4"/>
          <p:cNvSpPr txBox="1"/>
          <p:nvPr/>
        </p:nvSpPr>
        <p:spPr>
          <a:xfrm>
            <a:off x="76200" y="746125"/>
            <a:ext cx="10106025" cy="665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50000"/>
              </a:lnSpc>
              <a:spcBef>
                <a:spcPct val="50000"/>
              </a:spcBef>
              <a:buClrTx/>
              <a:buSzTx/>
              <a:buFontTx/>
              <a:buNone/>
            </a:pPr>
            <a:r>
              <a:rPr lang="en-US" altLang="zh-CN" sz="2000" b="1" dirty="0"/>
              <a:t>void CAreaPro: : MinusBuffer(unsigned char *pOut,  unsigned char *pIn,  LONG lSize) </a:t>
            </a:r>
            <a:endParaRPr lang="en-US" altLang="zh-CN" sz="2000" b="1" dirty="0"/>
          </a:p>
          <a:p>
            <a:pPr marL="0" lvl="0" indent="0" algn="ctr" eaLnBrk="1" hangingPunct="1">
              <a:lnSpc>
                <a:spcPct val="150000"/>
              </a:lnSpc>
              <a:spcBef>
                <a:spcPct val="50000"/>
              </a:spcBef>
              <a:buClrTx/>
              <a:buSzTx/>
              <a:buFontTx/>
              <a:buNone/>
            </a:pPr>
            <a:r>
              <a:rPr lang="en-US" altLang="zh-CN" sz="2000" b="1" dirty="0"/>
              <a:t>{ </a:t>
            </a:r>
            <a:endParaRPr lang="en-US" altLang="zh-CN" sz="2000" b="1" dirty="0"/>
          </a:p>
          <a:p>
            <a:pPr marL="0" lvl="0" indent="0" algn="ctr" eaLnBrk="1" hangingPunct="1">
              <a:lnSpc>
                <a:spcPct val="150000"/>
              </a:lnSpc>
              <a:spcBef>
                <a:spcPct val="50000"/>
              </a:spcBef>
              <a:buClrTx/>
              <a:buSzTx/>
              <a:buFontTx/>
              <a:buNone/>
            </a:pPr>
            <a:r>
              <a:rPr lang="en-US" altLang="zh-CN" sz="2000" b="1" dirty="0"/>
              <a:t>   LONG i;  </a:t>
            </a:r>
            <a:endParaRPr lang="en-US" altLang="zh-CN" sz="2000" b="1" dirty="0"/>
          </a:p>
          <a:p>
            <a:pPr marL="0" lvl="0" indent="0" algn="ctr" eaLnBrk="1" hangingPunct="1">
              <a:lnSpc>
                <a:spcPct val="150000"/>
              </a:lnSpc>
              <a:spcBef>
                <a:spcPct val="50000"/>
              </a:spcBef>
              <a:buClrTx/>
              <a:buSzTx/>
              <a:buFontTx/>
              <a:buNone/>
            </a:pPr>
            <a:r>
              <a:rPr lang="en-US" altLang="zh-CN" sz="2000" b="1" dirty="0"/>
              <a:t>   BYTE Buffer;  </a:t>
            </a:r>
            <a:endParaRPr lang="en-US" altLang="zh-CN" sz="2000" b="1" dirty="0"/>
          </a:p>
          <a:p>
            <a:pPr marL="0" lvl="0" indent="0" algn="ctr" eaLnBrk="1" hangingPunct="1">
              <a:lnSpc>
                <a:spcPct val="150000"/>
              </a:lnSpc>
              <a:spcBef>
                <a:spcPct val="50000"/>
              </a:spcBef>
              <a:buClrTx/>
              <a:buSzTx/>
              <a:buFontTx/>
              <a:buNone/>
            </a:pPr>
            <a:r>
              <a:rPr lang="en-US" altLang="zh-CN" sz="2000" b="1" dirty="0"/>
              <a:t>   for(i = 0;  i &lt; lSize;  i++) </a:t>
            </a:r>
            <a:endParaRPr lang="en-US" altLang="zh-CN" sz="2000" b="1" dirty="0"/>
          </a:p>
          <a:p>
            <a:pPr marL="0" lvl="0" indent="0" algn="ctr" eaLnBrk="1" hangingPunct="1">
              <a:lnSpc>
                <a:spcPct val="150000"/>
              </a:lnSpc>
              <a:spcBef>
                <a:spcPct val="50000"/>
              </a:spcBef>
              <a:buClrTx/>
              <a:buSzTx/>
              <a:buFontTx/>
              <a:buNone/>
            </a:pPr>
            <a:r>
              <a:rPr lang="en-US" altLang="zh-CN" sz="2000" b="1" dirty="0"/>
              <a:t>   { </a:t>
            </a:r>
            <a:endParaRPr lang="en-US" altLang="zh-CN" sz="2000" b="1" dirty="0"/>
          </a:p>
          <a:p>
            <a:pPr marL="457200" lvl="1" indent="0" algn="ctr" eaLnBrk="1" hangingPunct="1">
              <a:lnSpc>
                <a:spcPct val="150000"/>
              </a:lnSpc>
              <a:spcBef>
                <a:spcPct val="50000"/>
              </a:spcBef>
              <a:buNone/>
            </a:pPr>
            <a:r>
              <a:rPr lang="en-US" altLang="zh-CN" sz="2000" b="1" dirty="0"/>
              <a:t>    Buffer = *(pIn + i);  </a:t>
            </a:r>
            <a:endParaRPr lang="en-US" altLang="zh-CN" sz="2000" b="1" dirty="0"/>
          </a:p>
          <a:p>
            <a:pPr marL="457200" lvl="1" indent="0" algn="ctr" eaLnBrk="1" hangingPunct="1">
              <a:lnSpc>
                <a:spcPct val="150000"/>
              </a:lnSpc>
              <a:spcBef>
                <a:spcPct val="50000"/>
              </a:spcBef>
              <a:buNone/>
            </a:pPr>
            <a:r>
              <a:rPr lang="en-US" altLang="zh-CN" sz="2000" b="1" dirty="0"/>
              <a:t>    //</a:t>
            </a:r>
            <a:r>
              <a:rPr lang="zh-CN" altLang="en-US" sz="2000" b="1" dirty="0"/>
              <a:t>执行与操作 </a:t>
            </a:r>
            <a:endParaRPr lang="zh-CN" altLang="en-US" sz="2000" b="1" dirty="0"/>
          </a:p>
          <a:p>
            <a:pPr marL="457200" lvl="1" indent="0" algn="ctr" eaLnBrk="1" hangingPunct="1">
              <a:lnSpc>
                <a:spcPct val="150000"/>
              </a:lnSpc>
              <a:spcBef>
                <a:spcPct val="50000"/>
              </a:spcBef>
              <a:buNone/>
            </a:pPr>
            <a:r>
              <a:rPr lang="zh-CN" altLang="en-US" sz="2000" b="1" dirty="0"/>
              <a:t>    *</a:t>
            </a:r>
            <a:r>
              <a:rPr lang="en-US" altLang="zh-CN" sz="2000" b="1" dirty="0"/>
              <a:t>(pOut + i) = *(pOut + i) - Buffer &lt; 0 ? 0 :  *(pOut + i) - Buffer;  </a:t>
            </a:r>
            <a:endParaRPr lang="en-US" altLang="zh-CN" sz="2000" b="1" dirty="0"/>
          </a:p>
          <a:p>
            <a:pPr marL="0" lvl="0" indent="0" algn="ctr" eaLnBrk="1" hangingPunct="1">
              <a:lnSpc>
                <a:spcPct val="150000"/>
              </a:lnSpc>
              <a:spcBef>
                <a:spcPct val="50000"/>
              </a:spcBef>
              <a:buClrTx/>
              <a:buSzTx/>
              <a:buFontTx/>
              <a:buNone/>
            </a:pPr>
            <a:r>
              <a:rPr lang="en-US" altLang="zh-CN" sz="2000" b="1" dirty="0"/>
              <a:t>    } </a:t>
            </a:r>
            <a:endParaRPr lang="en-US" altLang="zh-CN" sz="2000" b="1" dirty="0"/>
          </a:p>
          <a:p>
            <a:pPr marL="0" lvl="0" indent="0" algn="ctr" eaLnBrk="1" hangingPunct="1">
              <a:lnSpc>
                <a:spcPct val="150000"/>
              </a:lnSpc>
              <a:spcBef>
                <a:spcPct val="50000"/>
              </a:spcBef>
              <a:buClrTx/>
              <a:buSzTx/>
              <a:buFontTx/>
              <a:buNone/>
            </a:pPr>
            <a:r>
              <a:rPr lang="en-US" altLang="zh-CN" sz="2000" b="1" dirty="0"/>
              <a:t>} </a:t>
            </a:r>
            <a:endParaRPr lang="en-US" altLang="zh-CN" sz="2000" b="1" dirty="0"/>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Text Box 4"/>
          <p:cNvSpPr txBox="1"/>
          <p:nvPr/>
        </p:nvSpPr>
        <p:spPr>
          <a:xfrm>
            <a:off x="1447800" y="5334000"/>
            <a:ext cx="6367463" cy="8620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000" b="1" dirty="0"/>
              <a:t>图</a:t>
            </a:r>
            <a:r>
              <a:rPr lang="en-US" altLang="zh-CN" sz="2000" b="1" dirty="0"/>
              <a:t>5-22 </a:t>
            </a:r>
            <a:r>
              <a:rPr lang="zh-CN" altLang="en-US" sz="2000" b="1" dirty="0"/>
              <a:t>差影法示例</a:t>
            </a:r>
            <a:endParaRPr lang="zh-CN" altLang="en-US" sz="2000" b="1" dirty="0"/>
          </a:p>
          <a:p>
            <a:pPr marL="0" lvl="0" indent="0" algn="ctr" eaLnBrk="1" hangingPunct="1">
              <a:spcBef>
                <a:spcPct val="50000"/>
              </a:spcBef>
              <a:buClrTx/>
              <a:buSzTx/>
              <a:buFontTx/>
              <a:buNone/>
            </a:pPr>
            <a:r>
              <a:rPr lang="en-US" altLang="zh-CN" sz="2000" b="1" dirty="0"/>
              <a:t>(a) </a:t>
            </a:r>
            <a:r>
              <a:rPr lang="zh-CN" altLang="en-US" sz="2000" b="1" dirty="0"/>
              <a:t>原始混合图像； </a:t>
            </a:r>
            <a:r>
              <a:rPr lang="en-US" altLang="zh-CN" sz="2000" b="1" dirty="0"/>
              <a:t>(b) </a:t>
            </a:r>
            <a:r>
              <a:rPr lang="zh-CN" altLang="en-US" sz="2000" b="1" dirty="0"/>
              <a:t>背景图像； </a:t>
            </a:r>
            <a:r>
              <a:rPr lang="en-US" altLang="zh-CN" sz="2000" b="1" dirty="0"/>
              <a:t>(c) </a:t>
            </a:r>
            <a:r>
              <a:rPr lang="zh-CN" altLang="en-US" sz="2000" b="1" dirty="0"/>
              <a:t>差影法处理结果 </a:t>
            </a:r>
            <a:endParaRPr lang="zh-CN" altLang="en-US" sz="2000" b="1" dirty="0"/>
          </a:p>
        </p:txBody>
      </p:sp>
      <p:sp>
        <p:nvSpPr>
          <p:cNvPr id="222211" name="AutoShape 5">
            <a:hlinkClick r:id="" action="ppaction://hlinkshowjump?jump=firstslide"/>
          </p:cNvPr>
          <p:cNvSpPr/>
          <p:nvPr/>
        </p:nvSpPr>
        <p:spPr>
          <a:xfrm>
            <a:off x="8534400" y="6477000"/>
            <a:ext cx="609600" cy="381000"/>
          </a:xfrm>
          <a:prstGeom prst="actionButtonBackPreviou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222212" name="Picture 6" descr="图5—34"/>
          <p:cNvPicPr>
            <a:picLocks noChangeAspect="1"/>
          </p:cNvPicPr>
          <p:nvPr/>
        </p:nvPicPr>
        <p:blipFill>
          <a:blip r:embed="rId1"/>
          <a:srcRect b="13312"/>
          <a:stretch>
            <a:fillRect/>
          </a:stretch>
        </p:blipFill>
        <p:spPr>
          <a:xfrm>
            <a:off x="228600" y="1747838"/>
            <a:ext cx="8839200" cy="2595562"/>
          </a:xfrm>
          <a:prstGeom prst="rect">
            <a:avLst/>
          </a:prstGeom>
          <a:noFill/>
          <a:ln w="9525">
            <a:noFill/>
          </a:ln>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Text Box 4"/>
          <p:cNvSpPr txBox="1"/>
          <p:nvPr/>
        </p:nvSpPr>
        <p:spPr>
          <a:xfrm>
            <a:off x="3200400" y="609600"/>
            <a:ext cx="224313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b="1" dirty="0"/>
              <a:t>应 用 实 例 </a:t>
            </a:r>
            <a:endParaRPr lang="zh-CN" altLang="en-US" b="1" dirty="0"/>
          </a:p>
        </p:txBody>
      </p:sp>
      <p:sp>
        <p:nvSpPr>
          <p:cNvPr id="224259" name="Text Box 5"/>
          <p:cNvSpPr txBox="1"/>
          <p:nvPr/>
        </p:nvSpPr>
        <p:spPr>
          <a:xfrm>
            <a:off x="152400" y="1219200"/>
            <a:ext cx="8763000" cy="1001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en-US" altLang="zh-CN" sz="2400" b="1" dirty="0"/>
              <a:t>       </a:t>
            </a:r>
            <a:r>
              <a:rPr lang="zh-CN" altLang="en-US" sz="2400" b="1" dirty="0"/>
              <a:t>下面给出用</a:t>
            </a:r>
            <a:r>
              <a:rPr lang="en-US" altLang="zh-CN" sz="2400" b="1" dirty="0"/>
              <a:t>VC++</a:t>
            </a:r>
            <a:r>
              <a:rPr lang="zh-CN" altLang="en-US" sz="2400" b="1" dirty="0"/>
              <a:t>编程实现判别分析法确定图像最佳分割阈值的算法，其函数框架及其核心代码如下： </a:t>
            </a:r>
            <a:endParaRPr lang="zh-CN" altLang="en-US" sz="2400" b="1" dirty="0"/>
          </a:p>
        </p:txBody>
      </p:sp>
      <p:grpSp>
        <p:nvGrpSpPr>
          <p:cNvPr id="224260" name="Group 8"/>
          <p:cNvGrpSpPr/>
          <p:nvPr/>
        </p:nvGrpSpPr>
        <p:grpSpPr>
          <a:xfrm>
            <a:off x="898525" y="2209800"/>
            <a:ext cx="6591300" cy="5435600"/>
            <a:chOff x="566" y="1392"/>
            <a:chExt cx="4152" cy="3424"/>
          </a:xfrm>
        </p:grpSpPr>
        <p:sp>
          <p:nvSpPr>
            <p:cNvPr id="224261" name="Text Box 6"/>
            <p:cNvSpPr txBox="1"/>
            <p:nvPr/>
          </p:nvSpPr>
          <p:spPr>
            <a:xfrm>
              <a:off x="566" y="1392"/>
              <a:ext cx="4152" cy="342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30000"/>
                </a:lnSpc>
                <a:spcBef>
                  <a:spcPct val="50000"/>
                </a:spcBef>
                <a:buClrTx/>
                <a:buSzTx/>
                <a:buFontTx/>
                <a:buNone/>
              </a:pPr>
              <a:r>
                <a:rPr lang="en-US" altLang="zh-CN" sz="2000" b="1" dirty="0"/>
                <a:t>/</a:t>
              </a:r>
              <a:r>
                <a:rPr lang="zh-CN" altLang="en-US" sz="2000" b="1" dirty="0"/>
                <a:t>用判别分析法确定阈值</a:t>
              </a:r>
              <a:r>
                <a:rPr lang="en-US" altLang="zh-CN" sz="2000" b="1" dirty="0"/>
                <a:t>(</a:t>
              </a:r>
              <a:r>
                <a:rPr lang="zh-CN" altLang="en-US" sz="2000" b="1" dirty="0"/>
                <a:t>只对</a:t>
              </a:r>
              <a:r>
                <a:rPr lang="en-US" altLang="zh-CN" sz="2000" b="1" dirty="0"/>
                <a:t>8</a:t>
              </a:r>
              <a:r>
                <a:rPr lang="zh-CN" altLang="en-US" sz="2000" b="1" dirty="0"/>
                <a:t>位灰度图像有效） </a:t>
              </a:r>
              <a:endParaRPr lang="zh-CN" altLang="en-US" sz="2000" b="1" dirty="0"/>
            </a:p>
            <a:p>
              <a:pPr marL="0" lvl="0" indent="0" algn="ctr" eaLnBrk="1" hangingPunct="1">
                <a:lnSpc>
                  <a:spcPct val="130000"/>
                </a:lnSpc>
                <a:spcBef>
                  <a:spcPct val="50000"/>
                </a:spcBef>
                <a:buClrTx/>
                <a:buSzTx/>
                <a:buFontTx/>
                <a:buNone/>
              </a:pPr>
              <a:r>
                <a:rPr lang="en-US" altLang="zh-CN" sz="2000" b="1" dirty="0"/>
                <a:t>int CPointPro:: FindThresh( CDibObject *pDibObject ) </a:t>
              </a:r>
              <a:endParaRPr lang="en-US" altLang="zh-CN" sz="2000" b="1" dirty="0"/>
            </a:p>
            <a:p>
              <a:pPr marL="0" lvl="0" indent="0" algn="ctr" eaLnBrk="1" hangingPunct="1">
                <a:lnSpc>
                  <a:spcPct val="130000"/>
                </a:lnSpc>
                <a:spcBef>
                  <a:spcPct val="50000"/>
                </a:spcBef>
                <a:buClrTx/>
                <a:buSzTx/>
                <a:buFontTx/>
                <a:buNone/>
              </a:pPr>
              <a:r>
                <a:rPr lang="en-US" altLang="zh-CN" sz="2000" b="1" dirty="0"/>
                <a:t>{ </a:t>
              </a:r>
              <a:endParaRPr lang="en-US" altLang="zh-CN" sz="2000" b="1" dirty="0"/>
            </a:p>
            <a:p>
              <a:pPr marL="0" lvl="0" indent="0" algn="ctr" eaLnBrk="1" hangingPunct="1">
                <a:lnSpc>
                  <a:spcPct val="130000"/>
                </a:lnSpc>
                <a:spcBef>
                  <a:spcPct val="50000"/>
                </a:spcBef>
                <a:buClrTx/>
                <a:buSzTx/>
                <a:buFontTx/>
                <a:buNone/>
              </a:pPr>
              <a:r>
                <a:rPr lang="en-US" altLang="zh-CN" sz="2000" b="1" dirty="0"/>
                <a:t>   </a:t>
              </a:r>
              <a:endParaRPr lang="en-US" altLang="zh-CN" sz="2000" b="1" dirty="0"/>
            </a:p>
            <a:p>
              <a:pPr marL="457200" lvl="1" indent="0" algn="ctr" eaLnBrk="1" hangingPunct="1">
                <a:lnSpc>
                  <a:spcPct val="130000"/>
                </a:lnSpc>
                <a:spcBef>
                  <a:spcPct val="50000"/>
                </a:spcBef>
                <a:buNone/>
              </a:pPr>
              <a:r>
                <a:rPr lang="en-US" altLang="zh-CN" sz="2000" b="1" dirty="0"/>
                <a:t>  float Sigma</a:t>
              </a:r>
              <a:r>
                <a:rPr lang="zh-CN" altLang="en-US" sz="2000" b="1" dirty="0"/>
                <a:t>［</a:t>
              </a:r>
              <a:r>
                <a:rPr lang="en-US" altLang="zh-CN" sz="2000" b="1" dirty="0"/>
                <a:t>256</a:t>
              </a:r>
              <a:r>
                <a:rPr lang="zh-CN" altLang="en-US" sz="2000" b="1" dirty="0"/>
                <a:t>］</a:t>
              </a:r>
              <a:r>
                <a:rPr lang="en-US" altLang="zh-CN" sz="2000" b="1" dirty="0"/>
                <a:t>;  </a:t>
              </a:r>
              <a:endParaRPr lang="en-US" altLang="zh-CN" sz="2000" b="1" dirty="0"/>
            </a:p>
            <a:p>
              <a:pPr marL="457200" lvl="1" indent="0" algn="ctr" eaLnBrk="1" hangingPunct="1">
                <a:lnSpc>
                  <a:spcPct val="130000"/>
                </a:lnSpc>
                <a:spcBef>
                  <a:spcPct val="50000"/>
                </a:spcBef>
                <a:buNone/>
              </a:pPr>
              <a:r>
                <a:rPr lang="en-US" altLang="zh-CN" sz="2000" b="1" dirty="0"/>
                <a:t>  float Mean1,  Mean2;  </a:t>
              </a:r>
              <a:endParaRPr lang="en-US" altLang="zh-CN" sz="2000" b="1" dirty="0"/>
            </a:p>
            <a:p>
              <a:pPr marL="457200" lvl="1" indent="0" algn="ctr" eaLnBrk="1" hangingPunct="1">
                <a:lnSpc>
                  <a:spcPct val="130000"/>
                </a:lnSpc>
                <a:spcBef>
                  <a:spcPct val="50000"/>
                </a:spcBef>
                <a:buNone/>
              </a:pPr>
              <a:r>
                <a:rPr lang="en-US" altLang="zh-CN" sz="2000" b="1" dirty="0"/>
                <a:t>  for( i = 0; i &lt; 256;  i++) </a:t>
              </a:r>
              <a:endParaRPr lang="en-US" altLang="zh-CN" sz="2000" b="1" dirty="0"/>
            </a:p>
            <a:p>
              <a:pPr marL="457200" lvl="1" indent="0" algn="ctr" eaLnBrk="1" hangingPunct="1">
                <a:lnSpc>
                  <a:spcPct val="130000"/>
                </a:lnSpc>
                <a:spcBef>
                  <a:spcPct val="50000"/>
                </a:spcBef>
                <a:buNone/>
              </a:pPr>
              <a:r>
                <a:rPr lang="en-US" altLang="zh-CN" sz="2000" b="1" dirty="0"/>
                <a:t>   	 Sigma</a:t>
              </a:r>
              <a:r>
                <a:rPr lang="zh-CN" altLang="en-US" sz="2000" b="1" dirty="0"/>
                <a:t>［</a:t>
              </a:r>
              <a:r>
                <a:rPr lang="en-US" altLang="zh-CN" sz="2000" b="1" dirty="0"/>
                <a:t>i</a:t>
              </a:r>
              <a:r>
                <a:rPr lang="zh-CN" altLang="en-US" sz="2000" b="1" dirty="0"/>
                <a:t>］ </a:t>
              </a:r>
              <a:r>
                <a:rPr lang="en-US" altLang="zh-CN" sz="2000" b="1" dirty="0"/>
                <a:t>= 0.0;  </a:t>
              </a:r>
              <a:endParaRPr lang="en-US" altLang="zh-CN" sz="2000" b="1" dirty="0"/>
            </a:p>
            <a:p>
              <a:pPr marL="457200" lvl="1" indent="0" algn="ctr" eaLnBrk="1" hangingPunct="1">
                <a:lnSpc>
                  <a:spcPct val="130000"/>
                </a:lnSpc>
                <a:spcBef>
                  <a:spcPct val="50000"/>
                </a:spcBef>
                <a:buNone/>
              </a:pPr>
              <a:r>
                <a:rPr lang="en-US" altLang="zh-CN" sz="2000" b="1" dirty="0"/>
                <a:t>  for(int th = 0;  th &lt; 256;  th++)    </a:t>
              </a:r>
              <a:endParaRPr lang="en-US" altLang="zh-CN" sz="2000" b="1" dirty="0"/>
            </a:p>
            <a:p>
              <a:pPr marL="457200" lvl="1" indent="0" algn="ctr" eaLnBrk="1" hangingPunct="1">
                <a:lnSpc>
                  <a:spcPct val="130000"/>
                </a:lnSpc>
                <a:spcBef>
                  <a:spcPct val="50000"/>
                </a:spcBef>
                <a:buNone/>
              </a:pPr>
              <a:r>
                <a:rPr lang="en-US" altLang="zh-CN" sz="2000" b="1" dirty="0"/>
                <a:t>  {  </a:t>
              </a:r>
              <a:endParaRPr lang="en-US" altLang="zh-CN" sz="2000" b="1" dirty="0"/>
            </a:p>
          </p:txBody>
        </p:sp>
        <p:sp>
          <p:nvSpPr>
            <p:cNvPr id="224262" name="Text Box 7"/>
            <p:cNvSpPr txBox="1"/>
            <p:nvPr/>
          </p:nvSpPr>
          <p:spPr>
            <a:xfrm>
              <a:off x="932" y="2179"/>
              <a:ext cx="346" cy="250"/>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a:t>
              </a:r>
              <a:endParaRPr lang="en-US" altLang="zh-CN" sz="2400" b="1" dirty="0">
                <a:solidFill>
                  <a:schemeClr val="bg2"/>
                </a:solidFill>
              </a:endParaRPr>
            </a:p>
          </p:txBody>
        </p:sp>
      </p:gr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Rectangle 2"/>
          <p:cNvSpPr>
            <a:spLocks noGrp="1"/>
          </p:cNvSpPr>
          <p:nvPr>
            <p:ph type="title"/>
          </p:nvPr>
        </p:nvSpPr>
        <p:spPr>
          <a:xfrm>
            <a:off x="457200" y="228600"/>
            <a:ext cx="8229600" cy="1143000"/>
          </a:xfrm>
          <a:ln/>
        </p:spPr>
        <p:txBody>
          <a:bodyPr vert="horz" wrap="square" lIns="91440" tIns="45720" rIns="91440" bIns="45720" anchor="ctr" anchorCtr="0"/>
          <a:p>
            <a:pPr eaLnBrk="1" hangingPunct="1"/>
            <a:r>
              <a:rPr lang="en-US" altLang="zh-CN" sz="2800" dirty="0"/>
              <a:t>4.2 Threshold Methods of gray</a:t>
            </a:r>
            <a:r>
              <a:rPr lang="en-US" altLang="zh-CN" dirty="0"/>
              <a:t> </a:t>
            </a:r>
            <a:endParaRPr lang="en-US" altLang="zh-CN" dirty="0"/>
          </a:p>
        </p:txBody>
      </p:sp>
      <p:sp>
        <p:nvSpPr>
          <p:cNvPr id="226307" name="Rectangle 3"/>
          <p:cNvSpPr>
            <a:spLocks noGrp="1"/>
          </p:cNvSpPr>
          <p:nvPr>
            <p:ph type="body" sz="half" idx="1"/>
          </p:nvPr>
        </p:nvSpPr>
        <p:spPr>
          <a:xfrm>
            <a:off x="1219200" y="1600200"/>
            <a:ext cx="7762875" cy="1530350"/>
          </a:xfrm>
          <a:ln/>
        </p:spPr>
        <p:txBody>
          <a:bodyPr vert="horz" wrap="square" lIns="91440" tIns="45720" rIns="91440" bIns="45720" anchor="t" anchorCtr="0"/>
          <a:p>
            <a:pPr marL="0" indent="749300" eaLnBrk="1" hangingPunct="1">
              <a:buClr>
                <a:schemeClr val="tx2"/>
              </a:buClr>
              <a:buSzPct val="90000"/>
              <a:buFont typeface="Symbol" panose="05050102010706020507" pitchFamily="18" charset="2"/>
              <a:buNone/>
            </a:pPr>
            <a:r>
              <a:rPr lang="zh-CN" altLang="en-US" sz="2400" dirty="0">
                <a:latin typeface="华文行楷" panose="02010800040101010101" pitchFamily="2" charset="-122"/>
                <a:ea typeface="华文行楷" panose="02010800040101010101" pitchFamily="2" charset="-122"/>
              </a:rPr>
              <a:t>若在图像中存在背景和</a:t>
            </a:r>
            <a:r>
              <a:rPr lang="en-US" altLang="zh-CN" sz="2400" dirty="0">
                <a:latin typeface="华文行楷" panose="02010800040101010101" pitchFamily="2" charset="-122"/>
                <a:ea typeface="华文行楷" panose="02010800040101010101" pitchFamily="2" charset="-122"/>
              </a:rPr>
              <a:t>n</a:t>
            </a:r>
            <a:r>
              <a:rPr lang="zh-CN" altLang="en-US" sz="2400" dirty="0">
                <a:latin typeface="华文行楷" panose="02010800040101010101" pitchFamily="2" charset="-122"/>
                <a:ea typeface="华文行楷" panose="02010800040101010101" pitchFamily="2" charset="-122"/>
              </a:rPr>
              <a:t>个有意义的目标</a:t>
            </a:r>
            <a:r>
              <a:rPr lang="en-US" altLang="zh-CN" sz="2400" dirty="0">
                <a:latin typeface="华文行楷" panose="02010800040101010101" pitchFamily="2" charset="-122"/>
                <a:ea typeface="华文行楷" panose="02010800040101010101" pitchFamily="2" charset="-122"/>
              </a:rPr>
              <a:t>S1</a:t>
            </a:r>
            <a:r>
              <a:rPr lang="zh-CN" altLang="en-US" sz="2400" dirty="0">
                <a:latin typeface="华文行楷" panose="02010800040101010101" pitchFamily="2" charset="-122"/>
                <a:ea typeface="华文行楷" panose="02010800040101010101" pitchFamily="2" charset="-122"/>
              </a:rPr>
              <a:t>，</a:t>
            </a:r>
            <a:r>
              <a:rPr lang="en-US" altLang="zh-CN" sz="2400" dirty="0">
                <a:latin typeface="华文行楷" panose="02010800040101010101" pitchFamily="2" charset="-122"/>
                <a:ea typeface="华文行楷" panose="02010800040101010101" pitchFamily="2" charset="-122"/>
              </a:rPr>
              <a:t>S2</a:t>
            </a:r>
            <a:r>
              <a:rPr lang="zh-CN" altLang="en-US" sz="2400" dirty="0">
                <a:latin typeface="华文行楷" panose="02010800040101010101" pitchFamily="2" charset="-122"/>
                <a:ea typeface="华文行楷" panose="02010800040101010101" pitchFamily="2" charset="-122"/>
              </a:rPr>
              <a:t>，</a:t>
            </a:r>
            <a:r>
              <a:rPr lang="en-US" altLang="zh-CN" sz="2400" dirty="0">
                <a:ea typeface="华文行楷" panose="02010800040101010101" pitchFamily="2" charset="-122"/>
              </a:rPr>
              <a:t>…</a:t>
            </a:r>
            <a:r>
              <a:rPr lang="en-US" altLang="zh-CN" sz="2400" dirty="0">
                <a:latin typeface="华文行楷" panose="02010800040101010101" pitchFamily="2" charset="-122"/>
                <a:ea typeface="华文行楷" panose="02010800040101010101" pitchFamily="2" charset="-122"/>
              </a:rPr>
              <a:t>,S n</a:t>
            </a:r>
            <a:r>
              <a:rPr lang="zh-CN" altLang="en-US" sz="2400" dirty="0">
                <a:latin typeface="华文行楷" panose="02010800040101010101" pitchFamily="2" charset="-122"/>
                <a:ea typeface="华文行楷" panose="02010800040101010101" pitchFamily="2" charset="-122"/>
              </a:rPr>
              <a:t>。背景的灰度最小，目标间的灰度的差异较大，则可在两两之间差异度较大处设置门限： </a:t>
            </a:r>
            <a:r>
              <a:rPr lang="en-US" altLang="zh-CN" sz="2400" dirty="0">
                <a:latin typeface="华文行楷" panose="02010800040101010101" pitchFamily="2" charset="-122"/>
                <a:ea typeface="华文行楷" panose="02010800040101010101" pitchFamily="2" charset="-122"/>
              </a:rPr>
              <a:t>T0</a:t>
            </a:r>
            <a:r>
              <a:rPr lang="zh-CN" altLang="en-US" sz="2400" dirty="0">
                <a:latin typeface="华文行楷" panose="02010800040101010101" pitchFamily="2" charset="-122"/>
                <a:ea typeface="华文行楷" panose="02010800040101010101" pitchFamily="2" charset="-122"/>
              </a:rPr>
              <a:t>，</a:t>
            </a:r>
            <a:r>
              <a:rPr lang="en-US" altLang="zh-CN" sz="2400" dirty="0">
                <a:latin typeface="华文行楷" panose="02010800040101010101" pitchFamily="2" charset="-122"/>
                <a:ea typeface="华文行楷" panose="02010800040101010101" pitchFamily="2" charset="-122"/>
              </a:rPr>
              <a:t>T1</a:t>
            </a:r>
            <a:r>
              <a:rPr lang="zh-CN" altLang="en-US" sz="2400" dirty="0">
                <a:latin typeface="华文行楷" panose="02010800040101010101" pitchFamily="2" charset="-122"/>
                <a:ea typeface="华文行楷" panose="02010800040101010101" pitchFamily="2" charset="-122"/>
              </a:rPr>
              <a:t>，</a:t>
            </a:r>
            <a:r>
              <a:rPr lang="en-US" altLang="zh-CN" sz="2400" dirty="0">
                <a:ea typeface="华文行楷" panose="02010800040101010101" pitchFamily="2" charset="-122"/>
              </a:rPr>
              <a:t>…</a:t>
            </a:r>
            <a:r>
              <a:rPr lang="en-US" altLang="zh-CN" sz="2400" dirty="0">
                <a:latin typeface="华文行楷" panose="02010800040101010101" pitchFamily="2" charset="-122"/>
                <a:ea typeface="华文行楷" panose="02010800040101010101" pitchFamily="2" charset="-122"/>
              </a:rPr>
              <a:t>,Tn-1</a:t>
            </a:r>
            <a:r>
              <a:rPr lang="zh-CN" altLang="en-US" sz="2400" dirty="0">
                <a:latin typeface="华文行楷" panose="02010800040101010101" pitchFamily="2" charset="-122"/>
                <a:ea typeface="华文行楷" panose="02010800040101010101" pitchFamily="2" charset="-122"/>
              </a:rPr>
              <a:t>，则分割后的图像为：</a:t>
            </a:r>
            <a:endParaRPr lang="zh-CN" altLang="en-US" sz="2400" dirty="0">
              <a:latin typeface="华文行楷" panose="02010800040101010101" pitchFamily="2" charset="-122"/>
              <a:ea typeface="华文行楷" panose="02010800040101010101" pitchFamily="2" charset="-122"/>
            </a:endParaRPr>
          </a:p>
        </p:txBody>
      </p:sp>
      <p:graphicFrame>
        <p:nvGraphicFramePr>
          <p:cNvPr id="226308" name="Object 4"/>
          <p:cNvGraphicFramePr>
            <a:graphicFrameLocks noChangeAspect="1"/>
          </p:cNvGraphicFramePr>
          <p:nvPr>
            <p:ph sz="half" idx="2"/>
          </p:nvPr>
        </p:nvGraphicFramePr>
        <p:xfrm>
          <a:off x="1773238" y="3344863"/>
          <a:ext cx="6494462" cy="2327275"/>
        </p:xfrm>
        <a:graphic>
          <a:graphicData uri="http://schemas.openxmlformats.org/presentationml/2006/ole">
            <mc:AlternateContent xmlns:mc="http://schemas.openxmlformats.org/markup-compatibility/2006">
              <mc:Choice xmlns:v="urn:schemas-microsoft-com:vml" Requires="v">
                <p:oleObj spid="_x0000_s3124" name="" r:id="rId1" imgW="2908300" imgH="990600" progId="Equation.3">
                  <p:embed/>
                </p:oleObj>
              </mc:Choice>
              <mc:Fallback>
                <p:oleObj name="" r:id="rId1" imgW="2908300" imgH="990600" progId="Equation.3">
                  <p:embed/>
                  <p:pic>
                    <p:nvPicPr>
                      <p:cNvPr id="0" name="图片 3123"/>
                      <p:cNvPicPr/>
                      <p:nvPr/>
                    </p:nvPicPr>
                    <p:blipFill>
                      <a:blip r:embed="rId2"/>
                      <a:srcRect/>
                      <a:stretch>
                        <a:fillRect/>
                      </a:stretch>
                    </p:blipFill>
                    <p:spPr>
                      <a:xfrm>
                        <a:off x="1773238" y="3344863"/>
                        <a:ext cx="6494462" cy="2327275"/>
                      </a:xfrm>
                      <a:prstGeom prst="rect">
                        <a:avLst/>
                      </a:prstGeom>
                      <a:solidFill>
                        <a:srgbClr val="FF00FF">
                          <a:alpha val="100000"/>
                        </a:srgbClr>
                      </a:solidFill>
                      <a:ln w="38100">
                        <a:miter/>
                      </a:ln>
                    </p:spPr>
                  </p:pic>
                </p:oleObj>
              </mc:Fallback>
            </mc:AlternateContent>
          </a:graphicData>
        </a:graphic>
      </p:graphicFrame>
      <p:sp>
        <p:nvSpPr>
          <p:cNvPr id="51405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Text Box 2"/>
          <p:cNvSpPr txBox="1"/>
          <p:nvPr/>
        </p:nvSpPr>
        <p:spPr>
          <a:xfrm>
            <a:off x="1857375" y="357188"/>
            <a:ext cx="32400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4.2.1 </a:t>
            </a:r>
            <a:r>
              <a:rPr lang="zh-CN" altLang="en-US" sz="2400" b="1" dirty="0">
                <a:latin typeface="Arial" panose="020B0604020202020204" pitchFamily="34" charset="0"/>
              </a:rPr>
              <a:t>双峰法</a:t>
            </a:r>
            <a:endParaRPr lang="zh-CN" altLang="en-US" sz="2400" b="1" dirty="0">
              <a:latin typeface="Arial" panose="020B0604020202020204" pitchFamily="34" charset="0"/>
            </a:endParaRPr>
          </a:p>
        </p:txBody>
      </p:sp>
      <p:pic>
        <p:nvPicPr>
          <p:cNvPr id="228355" name="Picture 3"/>
          <p:cNvPicPr>
            <a:picLocks noChangeAspect="1"/>
          </p:cNvPicPr>
          <p:nvPr>
            <p:ph/>
          </p:nvPr>
        </p:nvPicPr>
        <p:blipFill>
          <a:blip r:embed="rId1"/>
          <a:srcRect/>
          <a:stretch>
            <a:fillRect/>
          </a:stretch>
        </p:blipFill>
        <p:spPr>
          <a:xfrm>
            <a:off x="1304925" y="1658938"/>
            <a:ext cx="7488238" cy="2368550"/>
          </a:xfrm>
          <a:ln/>
        </p:spPr>
      </p:pic>
      <p:sp>
        <p:nvSpPr>
          <p:cNvPr id="228356" name="Text Box 4"/>
          <p:cNvSpPr txBox="1"/>
          <p:nvPr/>
        </p:nvSpPr>
        <p:spPr>
          <a:xfrm>
            <a:off x="1857375" y="4786313"/>
            <a:ext cx="35290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b="1" dirty="0">
                <a:latin typeface="Arial" panose="020B0604020202020204" pitchFamily="34" charset="0"/>
              </a:rPr>
              <a:t>取双峰之间的最低峪</a:t>
            </a:r>
            <a:endParaRPr lang="zh-CN" altLang="en-US" sz="2400" b="1" dirty="0">
              <a:latin typeface="Arial" panose="020B0604020202020204" pitchFamily="34" charset="0"/>
            </a:endParaRPr>
          </a:p>
        </p:txBody>
      </p:sp>
      <p:sp>
        <p:nvSpPr>
          <p:cNvPr id="515077"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Text Box 2"/>
          <p:cNvSpPr txBox="1"/>
          <p:nvPr/>
        </p:nvSpPr>
        <p:spPr>
          <a:xfrm>
            <a:off x="323850" y="404813"/>
            <a:ext cx="32400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4.2.2 </a:t>
            </a:r>
            <a:r>
              <a:rPr lang="zh-CN" altLang="en-US" sz="2400" b="1" dirty="0">
                <a:latin typeface="Arial" panose="020B0604020202020204" pitchFamily="34" charset="0"/>
              </a:rPr>
              <a:t>单峰拐点法</a:t>
            </a:r>
            <a:endParaRPr lang="zh-CN" altLang="en-US" sz="2400" b="1" dirty="0">
              <a:latin typeface="Arial" panose="020B0604020202020204" pitchFamily="34" charset="0"/>
            </a:endParaRPr>
          </a:p>
        </p:txBody>
      </p:sp>
      <p:graphicFrame>
        <p:nvGraphicFramePr>
          <p:cNvPr id="230403" name="Object 3"/>
          <p:cNvGraphicFramePr>
            <a:graphicFrameLocks noChangeAspect="1"/>
          </p:cNvGraphicFramePr>
          <p:nvPr>
            <p:ph/>
          </p:nvPr>
        </p:nvGraphicFramePr>
        <p:xfrm>
          <a:off x="1500188" y="1644650"/>
          <a:ext cx="6937375" cy="3581400"/>
        </p:xfrm>
        <a:graphic>
          <a:graphicData uri="http://schemas.openxmlformats.org/presentationml/2006/ole">
            <mc:AlternateContent xmlns:mc="http://schemas.openxmlformats.org/markup-compatibility/2006">
              <mc:Choice xmlns:v="urn:schemas-microsoft-com:vml" Requires="v">
                <p:oleObj spid="_x0000_s3125" name="" r:id="rId1" imgW="2571750" imgH="1266825" progId="Paint.Picture">
                  <p:embed/>
                </p:oleObj>
              </mc:Choice>
              <mc:Fallback>
                <p:oleObj name="" r:id="rId1" imgW="2571750" imgH="1266825" progId="Paint.Picture">
                  <p:embed/>
                  <p:pic>
                    <p:nvPicPr>
                      <p:cNvPr id="0" name="图片 3124"/>
                      <p:cNvPicPr/>
                      <p:nvPr/>
                    </p:nvPicPr>
                    <p:blipFill>
                      <a:blip r:embed="rId2"/>
                      <a:srcRect/>
                      <a:stretch>
                        <a:fillRect/>
                      </a:stretch>
                    </p:blipFill>
                    <p:spPr>
                      <a:xfrm>
                        <a:off x="1500188" y="1644650"/>
                        <a:ext cx="6937375" cy="3581400"/>
                      </a:xfrm>
                      <a:prstGeom prst="rect">
                        <a:avLst/>
                      </a:prstGeom>
                      <a:noFill/>
                      <a:ln w="38100">
                        <a:miter/>
                      </a:ln>
                    </p:spPr>
                  </p:pic>
                </p:oleObj>
              </mc:Fallback>
            </mc:AlternateContent>
          </a:graphicData>
        </a:graphic>
      </p:graphicFrame>
      <p:sp>
        <p:nvSpPr>
          <p:cNvPr id="51610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Text Box 2"/>
          <p:cNvSpPr txBox="1"/>
          <p:nvPr/>
        </p:nvSpPr>
        <p:spPr>
          <a:xfrm>
            <a:off x="1500188" y="357188"/>
            <a:ext cx="324008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4.2.3 </a:t>
            </a:r>
            <a:r>
              <a:rPr lang="zh-CN" altLang="en-US" sz="2400" b="1" dirty="0">
                <a:latin typeface="Arial" panose="020B0604020202020204" pitchFamily="34" charset="0"/>
              </a:rPr>
              <a:t>参数法</a:t>
            </a:r>
            <a:endParaRPr lang="zh-CN" altLang="en-US" sz="2400" b="1" dirty="0">
              <a:latin typeface="Arial" panose="020B0604020202020204" pitchFamily="34" charset="0"/>
            </a:endParaRPr>
          </a:p>
        </p:txBody>
      </p:sp>
      <p:sp>
        <p:nvSpPr>
          <p:cNvPr id="232451" name="Text Box 3"/>
          <p:cNvSpPr txBox="1"/>
          <p:nvPr/>
        </p:nvSpPr>
        <p:spPr>
          <a:xfrm>
            <a:off x="1571625" y="1196975"/>
            <a:ext cx="6888163" cy="2124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华文新魏" panose="02010800040101010101" pitchFamily="2" charset="-122"/>
                <a:ea typeface="华文新魏" panose="02010800040101010101" pitchFamily="2" charset="-122"/>
              </a:rPr>
              <a:t>假设已知目标的面积比为</a:t>
            </a:r>
            <a:r>
              <a:rPr lang="en-US" altLang="zh-CN" sz="2400" dirty="0">
                <a:latin typeface="华文新魏" panose="02010800040101010101" pitchFamily="2" charset="-122"/>
                <a:ea typeface="华文新魏" panose="02010800040101010101" pitchFamily="2" charset="-122"/>
              </a:rPr>
              <a:t>P1,</a:t>
            </a:r>
            <a:r>
              <a:rPr lang="zh-CN" altLang="en-US" sz="2400" dirty="0">
                <a:latin typeface="华文新魏" panose="02010800040101010101" pitchFamily="2" charset="-122"/>
                <a:ea typeface="华文新魏" panose="02010800040101010101" pitchFamily="2" charset="-122"/>
              </a:rPr>
              <a:t>则背景的面积比为</a:t>
            </a:r>
            <a:r>
              <a:rPr lang="en-US" altLang="zh-CN" sz="2400" dirty="0">
                <a:latin typeface="华文新魏" panose="02010800040101010101" pitchFamily="2" charset="-122"/>
                <a:ea typeface="华文新魏" panose="02010800040101010101" pitchFamily="2" charset="-122"/>
              </a:rPr>
              <a:t>1-P1,</a:t>
            </a:r>
            <a:r>
              <a:rPr lang="zh-CN" altLang="en-US" sz="2400" dirty="0">
                <a:latin typeface="华文新魏" panose="02010800040101010101" pitchFamily="2" charset="-122"/>
                <a:ea typeface="华文新魏" panose="02010800040101010101" pitchFamily="2" charset="-122"/>
              </a:rPr>
              <a:t>设背景比目标暗</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则</a:t>
            </a:r>
            <a:r>
              <a:rPr lang="en-US" altLang="zh-CN" sz="2400" dirty="0">
                <a:latin typeface="华文新魏" panose="02010800040101010101" pitchFamily="2" charset="-122"/>
                <a:ea typeface="华文新魏" panose="02010800040101010101" pitchFamily="2" charset="-122"/>
              </a:rPr>
              <a:t>1-P1</a:t>
            </a:r>
            <a:r>
              <a:rPr lang="zh-CN" altLang="en-US" sz="2400" dirty="0">
                <a:latin typeface="华文新魏" panose="02010800040101010101" pitchFamily="2" charset="-122"/>
                <a:ea typeface="华文新魏" panose="02010800040101010101" pitchFamily="2" charset="-122"/>
              </a:rPr>
              <a:t>就是背景中的所有相素数与总体相素的比例</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记图像直方图为</a:t>
            </a:r>
            <a:r>
              <a:rPr lang="en-US" altLang="zh-CN" sz="2400" dirty="0">
                <a:latin typeface="华文新魏" panose="02010800040101010101" pitchFamily="2" charset="-122"/>
                <a:ea typeface="华文新魏" panose="02010800040101010101" pitchFamily="2" charset="-122"/>
              </a:rPr>
              <a:t>S0,S2,</a:t>
            </a:r>
            <a:r>
              <a:rPr lang="en-US" altLang="zh-CN" sz="2400" dirty="0">
                <a:latin typeface="Arial" panose="020B0604020202020204" pitchFamily="34" charset="0"/>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.SL(</a:t>
            </a:r>
            <a:r>
              <a:rPr lang="zh-CN" altLang="en-US" sz="2400" dirty="0">
                <a:latin typeface="华文新魏" panose="02010800040101010101" pitchFamily="2" charset="-122"/>
                <a:ea typeface="华文新魏" panose="02010800040101010101" pitchFamily="2" charset="-122"/>
              </a:rPr>
              <a:t>灰度级为</a:t>
            </a:r>
            <a:r>
              <a:rPr lang="en-US" altLang="zh-CN" sz="2400" dirty="0">
                <a:latin typeface="华文新魏" panose="02010800040101010101" pitchFamily="2" charset="-122"/>
                <a:ea typeface="华文新魏" panose="02010800040101010101" pitchFamily="2" charset="-122"/>
              </a:rPr>
              <a:t>L).</a:t>
            </a:r>
            <a:endParaRPr lang="en-US" altLang="zh-CN" sz="2400" dirty="0">
              <a:latin typeface="华文新魏" panose="02010800040101010101" pitchFamily="2" charset="-122"/>
              <a:ea typeface="华文新魏" panose="02010800040101010101" pitchFamily="2" charset="-122"/>
            </a:endParaRPr>
          </a:p>
          <a:p>
            <a:pPr marL="0" lvl="0" indent="0" eaLnBrk="1" hangingPunct="1">
              <a:spcBef>
                <a:spcPct val="50000"/>
              </a:spcBef>
              <a:buClrTx/>
              <a:buSzTx/>
              <a:buFontTx/>
              <a:buNone/>
            </a:pPr>
            <a:r>
              <a:rPr lang="zh-CN" altLang="en-US" sz="2400" dirty="0">
                <a:latin typeface="华文新魏" panose="02010800040101010101" pitchFamily="2" charset="-122"/>
                <a:ea typeface="华文新魏" panose="02010800040101010101" pitchFamily="2" charset="-122"/>
              </a:rPr>
              <a:t>分割图像的关键为寻找 </a:t>
            </a:r>
            <a:r>
              <a:rPr lang="en-US" altLang="zh-CN" sz="2400" dirty="0">
                <a:latin typeface="华文新魏" panose="02010800040101010101" pitchFamily="2" charset="-122"/>
                <a:ea typeface="华文新魏" panose="02010800040101010101" pitchFamily="2" charset="-122"/>
              </a:rPr>
              <a:t>T,</a:t>
            </a:r>
            <a:r>
              <a:rPr lang="zh-CN" altLang="en-US" sz="2400" dirty="0">
                <a:latin typeface="华文新魏" panose="02010800040101010101" pitchFamily="2" charset="-122"/>
                <a:ea typeface="华文新魏" panose="02010800040101010101" pitchFamily="2" charset="-122"/>
              </a:rPr>
              <a:t>它满足</a:t>
            </a:r>
            <a:r>
              <a:rPr lang="en-US" altLang="zh-CN" sz="2400" dirty="0">
                <a:latin typeface="华文新魏" panose="02010800040101010101" pitchFamily="2" charset="-122"/>
                <a:ea typeface="华文新魏" panose="02010800040101010101" pitchFamily="2" charset="-122"/>
              </a:rPr>
              <a:t>:</a:t>
            </a:r>
            <a:endParaRPr lang="en-US" altLang="zh-CN" sz="2400" dirty="0">
              <a:latin typeface="华文新魏" panose="02010800040101010101" pitchFamily="2" charset="-122"/>
              <a:ea typeface="华文新魏" panose="02010800040101010101" pitchFamily="2" charset="-122"/>
            </a:endParaRPr>
          </a:p>
        </p:txBody>
      </p:sp>
      <p:graphicFrame>
        <p:nvGraphicFramePr>
          <p:cNvPr id="232452" name="Object 4"/>
          <p:cNvGraphicFramePr>
            <a:graphicFrameLocks noChangeAspect="1"/>
          </p:cNvGraphicFramePr>
          <p:nvPr>
            <p:ph/>
          </p:nvPr>
        </p:nvGraphicFramePr>
        <p:xfrm>
          <a:off x="2714625" y="3313113"/>
          <a:ext cx="3636963" cy="1295400"/>
        </p:xfrm>
        <a:graphic>
          <a:graphicData uri="http://schemas.openxmlformats.org/presentationml/2006/ole">
            <mc:AlternateContent xmlns:mc="http://schemas.openxmlformats.org/markup-compatibility/2006">
              <mc:Choice xmlns:v="urn:schemas-microsoft-com:vml" Requires="v">
                <p:oleObj spid="_x0000_s3129" name="" r:id="rId1" imgW="1384300" imgH="469900" progId="Equation.3">
                  <p:embed/>
                </p:oleObj>
              </mc:Choice>
              <mc:Fallback>
                <p:oleObj name="" r:id="rId1" imgW="1384300" imgH="469900" progId="Equation.3">
                  <p:embed/>
                  <p:pic>
                    <p:nvPicPr>
                      <p:cNvPr id="0" name="图片 3128"/>
                      <p:cNvPicPr/>
                      <p:nvPr/>
                    </p:nvPicPr>
                    <p:blipFill>
                      <a:blip r:embed="rId2"/>
                      <a:srcRect/>
                      <a:stretch>
                        <a:fillRect/>
                      </a:stretch>
                    </p:blipFill>
                    <p:spPr>
                      <a:xfrm>
                        <a:off x="2714625" y="3313113"/>
                        <a:ext cx="3636963" cy="1295400"/>
                      </a:xfrm>
                      <a:prstGeom prst="rect">
                        <a:avLst/>
                      </a:prstGeom>
                      <a:solidFill>
                        <a:srgbClr val="CCFF33">
                          <a:alpha val="100000"/>
                        </a:srgbClr>
                      </a:solidFill>
                      <a:ln w="38100">
                        <a:miter/>
                      </a:ln>
                    </p:spPr>
                  </p:pic>
                </p:oleObj>
              </mc:Fallback>
            </mc:AlternateContent>
          </a:graphicData>
        </a:graphic>
      </p:graphicFrame>
      <p:sp>
        <p:nvSpPr>
          <p:cNvPr id="232453" name="Text Box 5"/>
          <p:cNvSpPr txBox="1"/>
          <p:nvPr/>
        </p:nvSpPr>
        <p:spPr>
          <a:xfrm>
            <a:off x="2286000" y="5214938"/>
            <a:ext cx="33115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Arial" panose="020B0604020202020204" pitchFamily="34" charset="0"/>
              </a:rPr>
              <a:t>这样</a:t>
            </a:r>
            <a:r>
              <a:rPr lang="en-US" altLang="zh-CN" sz="2400" dirty="0">
                <a:latin typeface="Arial" panose="020B0604020202020204" pitchFamily="34" charset="0"/>
              </a:rPr>
              <a:t>T</a:t>
            </a:r>
            <a:r>
              <a:rPr lang="zh-CN" altLang="en-US" sz="2400" dirty="0">
                <a:latin typeface="Arial" panose="020B0604020202020204" pitchFamily="34" charset="0"/>
              </a:rPr>
              <a:t>就是分割门限</a:t>
            </a:r>
            <a:endParaRPr lang="zh-CN" altLang="en-US" sz="2400" dirty="0">
              <a:latin typeface="Arial" panose="020B0604020202020204" pitchFamily="34" charset="0"/>
            </a:endParaRPr>
          </a:p>
        </p:txBody>
      </p:sp>
      <p:sp>
        <p:nvSpPr>
          <p:cNvPr id="517126"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Text Box 2"/>
          <p:cNvSpPr txBox="1"/>
          <p:nvPr/>
        </p:nvSpPr>
        <p:spPr>
          <a:xfrm>
            <a:off x="179388" y="0"/>
            <a:ext cx="51847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4.2.4 </a:t>
            </a:r>
            <a:r>
              <a:rPr lang="zh-CN" altLang="en-US" sz="2400" b="1" dirty="0">
                <a:latin typeface="Arial" panose="020B0604020202020204" pitchFamily="34" charset="0"/>
              </a:rPr>
              <a:t>最大方差自动取门限法</a:t>
            </a:r>
            <a:endParaRPr lang="zh-CN" altLang="en-US" sz="2400" b="1" dirty="0">
              <a:latin typeface="Arial" panose="020B0604020202020204" pitchFamily="34" charset="0"/>
            </a:endParaRPr>
          </a:p>
        </p:txBody>
      </p:sp>
      <p:sp>
        <p:nvSpPr>
          <p:cNvPr id="234499" name="Rectangle 3"/>
          <p:cNvSpPr/>
          <p:nvPr/>
        </p:nvSpPr>
        <p:spPr>
          <a:xfrm>
            <a:off x="4464050" y="1670050"/>
            <a:ext cx="215900" cy="2444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fr-FR" sz="1000" dirty="0">
                <a:cs typeface="Times New Roman" panose="02020603050405020304" pitchFamily="18" charset="0"/>
              </a:rPr>
              <a:t> </a:t>
            </a:r>
            <a:endParaRPr lang="zh-CN" altLang="fr-FR" sz="1800" dirty="0">
              <a:latin typeface="Arial" panose="020B0604020202020204" pitchFamily="34" charset="0"/>
            </a:endParaRPr>
          </a:p>
        </p:txBody>
      </p:sp>
      <p:graphicFrame>
        <p:nvGraphicFramePr>
          <p:cNvPr id="518148" name="Object 4"/>
          <p:cNvGraphicFramePr>
            <a:graphicFrameLocks noChangeAspect="1"/>
          </p:cNvGraphicFramePr>
          <p:nvPr/>
        </p:nvGraphicFramePr>
        <p:xfrm>
          <a:off x="3000375" y="3571875"/>
          <a:ext cx="2749550" cy="598488"/>
        </p:xfrm>
        <a:graphic>
          <a:graphicData uri="http://schemas.openxmlformats.org/presentationml/2006/ole">
            <mc:AlternateContent xmlns:mc="http://schemas.openxmlformats.org/markup-compatibility/2006">
              <mc:Choice xmlns:v="urn:schemas-microsoft-com:vml" Requires="v">
                <p:oleObj spid="_x0000_s3130" name="" r:id="rId1" imgW="989965" imgH="215900" progId="Equation.3">
                  <p:embed/>
                </p:oleObj>
              </mc:Choice>
              <mc:Fallback>
                <p:oleObj name="" r:id="rId1" imgW="989965" imgH="215900" progId="Equation.3">
                  <p:embed/>
                  <p:pic>
                    <p:nvPicPr>
                      <p:cNvPr id="0" name="图片 3129"/>
                      <p:cNvPicPr/>
                      <p:nvPr/>
                    </p:nvPicPr>
                    <p:blipFill>
                      <a:blip r:embed="rId2"/>
                      <a:stretch>
                        <a:fillRect/>
                      </a:stretch>
                    </p:blipFill>
                    <p:spPr>
                      <a:xfrm>
                        <a:off x="3000375" y="3571875"/>
                        <a:ext cx="2749550" cy="598488"/>
                      </a:xfrm>
                      <a:prstGeom prst="rect">
                        <a:avLst/>
                      </a:prstGeom>
                      <a:solidFill>
                        <a:srgbClr val="CCFF33"/>
                      </a:solidFill>
                      <a:ln w="38100">
                        <a:noFill/>
                        <a:miter/>
                      </a:ln>
                    </p:spPr>
                  </p:pic>
                </p:oleObj>
              </mc:Fallback>
            </mc:AlternateContent>
          </a:graphicData>
        </a:graphic>
      </p:graphicFrame>
      <p:graphicFrame>
        <p:nvGraphicFramePr>
          <p:cNvPr id="518149" name="Object 5"/>
          <p:cNvGraphicFramePr>
            <a:graphicFrameLocks noChangeAspect="1"/>
          </p:cNvGraphicFramePr>
          <p:nvPr/>
        </p:nvGraphicFramePr>
        <p:xfrm>
          <a:off x="1285875" y="400050"/>
          <a:ext cx="7826375" cy="2820988"/>
        </p:xfrm>
        <a:graphic>
          <a:graphicData uri="http://schemas.openxmlformats.org/presentationml/2006/ole">
            <mc:AlternateContent xmlns:mc="http://schemas.openxmlformats.org/markup-compatibility/2006">
              <mc:Choice xmlns:v="urn:schemas-microsoft-com:vml" Requires="v">
                <p:oleObj spid="_x0000_s3127" name="" r:id="rId3" imgW="3556000" imgH="1397000" progId="Equation.3">
                  <p:embed/>
                </p:oleObj>
              </mc:Choice>
              <mc:Fallback>
                <p:oleObj name="" r:id="rId3" imgW="3556000" imgH="1397000" progId="Equation.3">
                  <p:embed/>
                  <p:pic>
                    <p:nvPicPr>
                      <p:cNvPr id="0" name="图片 3126"/>
                      <p:cNvPicPr/>
                      <p:nvPr/>
                    </p:nvPicPr>
                    <p:blipFill>
                      <a:blip r:embed="rId4"/>
                      <a:stretch>
                        <a:fillRect/>
                      </a:stretch>
                    </p:blipFill>
                    <p:spPr>
                      <a:xfrm>
                        <a:off x="1285875" y="400050"/>
                        <a:ext cx="7826375" cy="2820988"/>
                      </a:xfrm>
                      <a:prstGeom prst="rect">
                        <a:avLst/>
                      </a:prstGeom>
                      <a:solidFill>
                        <a:srgbClr val="CCFF33"/>
                      </a:solidFill>
                      <a:ln w="38100">
                        <a:noFill/>
                        <a:miter/>
                      </a:ln>
                    </p:spPr>
                  </p:pic>
                </p:oleObj>
              </mc:Fallback>
            </mc:AlternateContent>
          </a:graphicData>
        </a:graphic>
      </p:graphicFrame>
      <p:sp>
        <p:nvSpPr>
          <p:cNvPr id="234502" name="Rectangle 6"/>
          <p:cNvSpPr/>
          <p:nvPr/>
        </p:nvSpPr>
        <p:spPr>
          <a:xfrm>
            <a:off x="0" y="341788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aphicFrame>
        <p:nvGraphicFramePr>
          <p:cNvPr id="518151" name="Object 7"/>
          <p:cNvGraphicFramePr>
            <a:graphicFrameLocks noChangeAspect="1"/>
          </p:cNvGraphicFramePr>
          <p:nvPr/>
        </p:nvGraphicFramePr>
        <p:xfrm>
          <a:off x="2559050" y="5876925"/>
          <a:ext cx="3306763" cy="561975"/>
        </p:xfrm>
        <a:graphic>
          <a:graphicData uri="http://schemas.openxmlformats.org/presentationml/2006/ole">
            <mc:AlternateContent xmlns:mc="http://schemas.openxmlformats.org/markup-compatibility/2006">
              <mc:Choice xmlns:v="urn:schemas-microsoft-com:vml" Requires="v">
                <p:oleObj spid="_x0000_s3128" name="" r:id="rId5" imgW="1511300" imgH="254000" progId="Equation.3">
                  <p:embed/>
                </p:oleObj>
              </mc:Choice>
              <mc:Fallback>
                <p:oleObj name="" r:id="rId5" imgW="1511300" imgH="254000" progId="Equation.3">
                  <p:embed/>
                  <p:pic>
                    <p:nvPicPr>
                      <p:cNvPr id="0" name="图片 3127"/>
                      <p:cNvPicPr/>
                      <p:nvPr/>
                    </p:nvPicPr>
                    <p:blipFill>
                      <a:blip r:embed="rId6"/>
                      <a:stretch>
                        <a:fillRect/>
                      </a:stretch>
                    </p:blipFill>
                    <p:spPr>
                      <a:xfrm>
                        <a:off x="2559050" y="5876925"/>
                        <a:ext cx="3306763" cy="561975"/>
                      </a:xfrm>
                      <a:prstGeom prst="rect">
                        <a:avLst/>
                      </a:prstGeom>
                      <a:solidFill>
                        <a:srgbClr val="CCFF33"/>
                      </a:solidFill>
                      <a:ln w="38100">
                        <a:noFill/>
                        <a:miter/>
                      </a:ln>
                    </p:spPr>
                  </p:pic>
                </p:oleObj>
              </mc:Fallback>
            </mc:AlternateContent>
          </a:graphicData>
        </a:graphic>
      </p:graphicFrame>
      <p:sp>
        <p:nvSpPr>
          <p:cNvPr id="234504" name="Rectangle 8"/>
          <p:cNvSpPr/>
          <p:nvPr/>
        </p:nvSpPr>
        <p:spPr>
          <a:xfrm>
            <a:off x="0" y="518795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18153" name="Text Box 9"/>
          <p:cNvSpPr txBox="1"/>
          <p:nvPr/>
        </p:nvSpPr>
        <p:spPr>
          <a:xfrm>
            <a:off x="1214438" y="4214813"/>
            <a:ext cx="7713662" cy="830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465455" eaLnBrk="1" hangingPunct="1">
              <a:spcBef>
                <a:spcPct val="50000"/>
              </a:spcBef>
              <a:buClrTx/>
              <a:buSzTx/>
              <a:buFontTx/>
              <a:buNone/>
            </a:pPr>
            <a:r>
              <a:rPr lang="zh-CN" altLang="en-US" sz="2400" dirty="0">
                <a:latin typeface="华文新魏" panose="02010800040101010101" pitchFamily="2" charset="-122"/>
                <a:ea typeface="华文新魏" panose="02010800040101010101" pitchFamily="2" charset="-122"/>
              </a:rPr>
              <a:t>我们要求分割门限能 </a:t>
            </a:r>
            <a:r>
              <a:rPr lang="en-US" altLang="zh-CN" sz="2400" dirty="0">
                <a:latin typeface="华文新魏" panose="02010800040101010101" pitchFamily="2" charset="-122"/>
                <a:ea typeface="华文新魏" panose="02010800040101010101" pitchFamily="2" charset="-122"/>
              </a:rPr>
              <a:t>t </a:t>
            </a:r>
            <a:r>
              <a:rPr lang="zh-CN" altLang="en-US" sz="2400" dirty="0">
                <a:latin typeface="华文新魏" panose="02010800040101010101" pitchFamily="2" charset="-122"/>
                <a:ea typeface="华文新魏" panose="02010800040101010101" pitchFamily="2" charset="-122"/>
              </a:rPr>
              <a:t>将图分成两部分</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分割后这两部分的灰度均值与总灰度之间的差距离最大</a:t>
            </a:r>
            <a:endParaRPr lang="zh-CN" altLang="en-US" sz="2400" dirty="0">
              <a:latin typeface="华文新魏" panose="02010800040101010101" pitchFamily="2" charset="-122"/>
              <a:ea typeface="华文新魏" panose="02010800040101010101" pitchFamily="2" charset="-122"/>
            </a:endParaRPr>
          </a:p>
        </p:txBody>
      </p:sp>
      <p:graphicFrame>
        <p:nvGraphicFramePr>
          <p:cNvPr id="518154" name="Object 10"/>
          <p:cNvGraphicFramePr>
            <a:graphicFrameLocks noChangeAspect="1"/>
          </p:cNvGraphicFramePr>
          <p:nvPr>
            <p:ph/>
          </p:nvPr>
        </p:nvGraphicFramePr>
        <p:xfrm>
          <a:off x="1571625" y="5126038"/>
          <a:ext cx="7177088" cy="420687"/>
        </p:xfrm>
        <a:graphic>
          <a:graphicData uri="http://schemas.openxmlformats.org/presentationml/2006/ole">
            <mc:AlternateContent xmlns:mc="http://schemas.openxmlformats.org/markup-compatibility/2006">
              <mc:Choice xmlns:v="urn:schemas-microsoft-com:vml" Requires="v">
                <p:oleObj spid="_x0000_s3126" name="" r:id="rId7" imgW="4648200" imgH="228600" progId="Equation.3">
                  <p:embed/>
                </p:oleObj>
              </mc:Choice>
              <mc:Fallback>
                <p:oleObj name="" r:id="rId7" imgW="4648200" imgH="228600" progId="Equation.3">
                  <p:embed/>
                  <p:pic>
                    <p:nvPicPr>
                      <p:cNvPr id="0" name="图片 3125"/>
                      <p:cNvPicPr/>
                      <p:nvPr/>
                    </p:nvPicPr>
                    <p:blipFill>
                      <a:blip r:embed="rId8"/>
                      <a:srcRect/>
                      <a:stretch>
                        <a:fillRect/>
                      </a:stretch>
                    </p:blipFill>
                    <p:spPr>
                      <a:xfrm>
                        <a:off x="1571625" y="5126038"/>
                        <a:ext cx="7177088" cy="420687"/>
                      </a:xfrm>
                      <a:prstGeom prst="rect">
                        <a:avLst/>
                      </a:prstGeom>
                      <a:solidFill>
                        <a:srgbClr val="CCFF33">
                          <a:alpha val="100000"/>
                        </a:srgbClr>
                      </a:solidFill>
                      <a:ln w="38100">
                        <a:miter/>
                      </a:ln>
                    </p:spPr>
                  </p:pic>
                </p:oleObj>
              </mc:Fallback>
            </mc:AlternateContent>
          </a:graphicData>
        </a:graphic>
      </p:graphicFrame>
      <p:sp>
        <p:nvSpPr>
          <p:cNvPr id="518155" name="Text Box 1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8149"/>
                                        </p:tgtEl>
                                        <p:attrNameLst>
                                          <p:attrName>style.visibility</p:attrName>
                                        </p:attrNameLst>
                                      </p:cBhvr>
                                      <p:to>
                                        <p:strVal val="visible"/>
                                      </p:to>
                                    </p:set>
                                    <p:anim calcmode="lin" valueType="num">
                                      <p:cBhvr additive="base">
                                        <p:cTn id="7" dur="500" fill="hold"/>
                                        <p:tgtEl>
                                          <p:spTgt spid="518149"/>
                                        </p:tgtEl>
                                        <p:attrNameLst>
                                          <p:attrName>ppt_x</p:attrName>
                                        </p:attrNameLst>
                                      </p:cBhvr>
                                      <p:tavLst>
                                        <p:tav tm="0">
                                          <p:val>
                                            <p:strVal val="0-#ppt_w/2"/>
                                          </p:val>
                                        </p:tav>
                                        <p:tav tm="100000">
                                          <p:val>
                                            <p:strVal val="#ppt_x"/>
                                          </p:val>
                                        </p:tav>
                                      </p:tavLst>
                                    </p:anim>
                                    <p:anim calcmode="lin" valueType="num">
                                      <p:cBhvr additive="base">
                                        <p:cTn id="8" dur="500" fill="hold"/>
                                        <p:tgtEl>
                                          <p:spTgt spid="5181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8148"/>
                                        </p:tgtEl>
                                        <p:attrNameLst>
                                          <p:attrName>style.visibility</p:attrName>
                                        </p:attrNameLst>
                                      </p:cBhvr>
                                      <p:to>
                                        <p:strVal val="visible"/>
                                      </p:to>
                                    </p:set>
                                    <p:anim calcmode="lin" valueType="num">
                                      <p:cBhvr additive="base">
                                        <p:cTn id="13" dur="500" fill="hold"/>
                                        <p:tgtEl>
                                          <p:spTgt spid="518148"/>
                                        </p:tgtEl>
                                        <p:attrNameLst>
                                          <p:attrName>ppt_x</p:attrName>
                                        </p:attrNameLst>
                                      </p:cBhvr>
                                      <p:tavLst>
                                        <p:tav tm="0">
                                          <p:val>
                                            <p:strVal val="1+#ppt_w/2"/>
                                          </p:val>
                                        </p:tav>
                                        <p:tav tm="100000">
                                          <p:val>
                                            <p:strVal val="#ppt_x"/>
                                          </p:val>
                                        </p:tav>
                                      </p:tavLst>
                                    </p:anim>
                                    <p:anim calcmode="lin" valueType="num">
                                      <p:cBhvr additive="base">
                                        <p:cTn id="14" dur="500" fill="hold"/>
                                        <p:tgtEl>
                                          <p:spTgt spid="51814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518153">
                                            <p:txEl>
                                              <p:charRg st="0" end="45"/>
                                            </p:txEl>
                                          </p:spTgt>
                                        </p:tgtEl>
                                        <p:attrNameLst>
                                          <p:attrName>style.visibility</p:attrName>
                                        </p:attrNameLst>
                                      </p:cBhvr>
                                      <p:to>
                                        <p:strVal val="visible"/>
                                      </p:to>
                                    </p:set>
                                    <p:anim calcmode="lin" valueType="num">
                                      <p:cBhvr additive="base">
                                        <p:cTn id="19" dur="500" fill="hold"/>
                                        <p:tgtEl>
                                          <p:spTgt spid="518153">
                                            <p:txEl>
                                              <p:charRg st="0" end="4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8153">
                                            <p:txEl>
                                              <p:charRg st="0" end="4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518154"/>
                                        </p:tgtEl>
                                        <p:attrNameLst>
                                          <p:attrName>style.visibility</p:attrName>
                                        </p:attrNameLst>
                                      </p:cBhvr>
                                      <p:to>
                                        <p:strVal val="visible"/>
                                      </p:to>
                                    </p:set>
                                    <p:anim calcmode="lin" valueType="num">
                                      <p:cBhvr additive="base">
                                        <p:cTn id="25" dur="500" fill="hold"/>
                                        <p:tgtEl>
                                          <p:spTgt spid="518154"/>
                                        </p:tgtEl>
                                        <p:attrNameLst>
                                          <p:attrName>ppt_x</p:attrName>
                                        </p:attrNameLst>
                                      </p:cBhvr>
                                      <p:tavLst>
                                        <p:tav tm="0">
                                          <p:val>
                                            <p:strVal val="1+#ppt_w/2"/>
                                          </p:val>
                                        </p:tav>
                                        <p:tav tm="100000">
                                          <p:val>
                                            <p:strVal val="#ppt_x"/>
                                          </p:val>
                                        </p:tav>
                                      </p:tavLst>
                                    </p:anim>
                                    <p:anim calcmode="lin" valueType="num">
                                      <p:cBhvr additive="base">
                                        <p:cTn id="26" dur="500" fill="hold"/>
                                        <p:tgtEl>
                                          <p:spTgt spid="5181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8151"/>
                                        </p:tgtEl>
                                        <p:attrNameLst>
                                          <p:attrName>style.visibility</p:attrName>
                                        </p:attrNameLst>
                                      </p:cBhvr>
                                      <p:to>
                                        <p:strVal val="visible"/>
                                      </p:to>
                                    </p:set>
                                    <p:anim calcmode="lin" valueType="num">
                                      <p:cBhvr additive="base">
                                        <p:cTn id="31" dur="500" fill="hold"/>
                                        <p:tgtEl>
                                          <p:spTgt spid="518151"/>
                                        </p:tgtEl>
                                        <p:attrNameLst>
                                          <p:attrName>ppt_x</p:attrName>
                                        </p:attrNameLst>
                                      </p:cBhvr>
                                      <p:tavLst>
                                        <p:tav tm="0">
                                          <p:val>
                                            <p:strVal val="#ppt_x"/>
                                          </p:val>
                                        </p:tav>
                                        <p:tav tm="100000">
                                          <p:val>
                                            <p:strVal val="#ppt_x"/>
                                          </p:val>
                                        </p:tav>
                                      </p:tavLst>
                                    </p:anim>
                                    <p:anim calcmode="lin" valueType="num">
                                      <p:cBhvr additive="base">
                                        <p:cTn id="32" dur="500" fill="hold"/>
                                        <p:tgtEl>
                                          <p:spTgt spid="518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Text Box 2"/>
          <p:cNvSpPr txBox="1"/>
          <p:nvPr/>
        </p:nvSpPr>
        <p:spPr>
          <a:xfrm>
            <a:off x="2071688" y="357188"/>
            <a:ext cx="33115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4.3 </a:t>
            </a:r>
            <a:r>
              <a:rPr lang="zh-CN" altLang="en-US" sz="2400" b="1" dirty="0">
                <a:latin typeface="Arial" panose="020B0604020202020204" pitchFamily="34" charset="0"/>
              </a:rPr>
              <a:t>区域增长法</a:t>
            </a:r>
            <a:endParaRPr lang="zh-CN" altLang="en-US" sz="2400" b="1" dirty="0">
              <a:latin typeface="Arial" panose="020B0604020202020204" pitchFamily="34" charset="0"/>
            </a:endParaRPr>
          </a:p>
        </p:txBody>
      </p:sp>
      <p:sp>
        <p:nvSpPr>
          <p:cNvPr id="236547" name="Text Box 3"/>
          <p:cNvSpPr txBox="1"/>
          <p:nvPr/>
        </p:nvSpPr>
        <p:spPr>
          <a:xfrm>
            <a:off x="1571625" y="1196975"/>
            <a:ext cx="703262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b="1" dirty="0">
                <a:latin typeface="KaiTi_GB2312" pitchFamily="49" charset="-122"/>
                <a:ea typeface="KaiTi_GB2312" pitchFamily="49" charset="-122"/>
              </a:rPr>
              <a:t>思想</a:t>
            </a:r>
            <a:r>
              <a:rPr lang="en-US" altLang="zh-CN" sz="2400" b="1" dirty="0">
                <a:latin typeface="KaiTi_GB2312" pitchFamily="49" charset="-122"/>
                <a:ea typeface="KaiTi_GB2312" pitchFamily="49" charset="-122"/>
              </a:rPr>
              <a:t>:</a:t>
            </a:r>
            <a:r>
              <a:rPr lang="zh-CN" altLang="en-US" sz="2400" b="1" dirty="0">
                <a:latin typeface="KaiTi_GB2312" pitchFamily="49" charset="-122"/>
                <a:ea typeface="KaiTi_GB2312" pitchFamily="49" charset="-122"/>
              </a:rPr>
              <a:t>将灰度相近的点按四邻或八邻连接起来</a:t>
            </a:r>
            <a:r>
              <a:rPr lang="en-US" altLang="zh-CN" sz="2400" b="1" dirty="0">
                <a:latin typeface="KaiTi_GB2312" pitchFamily="49" charset="-122"/>
                <a:ea typeface="KaiTi_GB2312" pitchFamily="49" charset="-122"/>
              </a:rPr>
              <a:t>, </a:t>
            </a:r>
            <a:r>
              <a:rPr lang="zh-CN" altLang="en-US" sz="2400" b="1" dirty="0">
                <a:latin typeface="KaiTi_GB2312" pitchFamily="49" charset="-122"/>
                <a:ea typeface="KaiTi_GB2312" pitchFamily="49" charset="-122"/>
              </a:rPr>
              <a:t>从而实现分割</a:t>
            </a:r>
            <a:r>
              <a:rPr lang="en-US" altLang="zh-CN" sz="2400" b="1" dirty="0">
                <a:latin typeface="KaiTi_GB2312" pitchFamily="49" charset="-122"/>
                <a:ea typeface="KaiTi_GB2312" pitchFamily="49" charset="-122"/>
              </a:rPr>
              <a:t>.</a:t>
            </a:r>
            <a:endParaRPr lang="en-US" altLang="zh-CN" sz="2400" b="1" dirty="0">
              <a:latin typeface="KaiTi_GB2312" pitchFamily="49" charset="-122"/>
              <a:ea typeface="KaiTi_GB2312" pitchFamily="49" charset="-122"/>
            </a:endParaRPr>
          </a:p>
          <a:p>
            <a:pPr marL="0" lvl="0" indent="0" eaLnBrk="1" hangingPunct="1">
              <a:spcBef>
                <a:spcPct val="50000"/>
              </a:spcBef>
              <a:buClrTx/>
              <a:buSzTx/>
              <a:buFontTx/>
              <a:buNone/>
            </a:pPr>
            <a:r>
              <a:rPr lang="zh-CN" altLang="en-US" sz="2400" b="1" dirty="0">
                <a:latin typeface="KaiTi_GB2312" pitchFamily="49" charset="-122"/>
                <a:ea typeface="KaiTi_GB2312" pitchFamily="49" charset="-122"/>
              </a:rPr>
              <a:t>难点</a:t>
            </a:r>
            <a:r>
              <a:rPr lang="en-US" altLang="zh-CN" sz="2400" b="1" dirty="0">
                <a:latin typeface="KaiTi_GB2312" pitchFamily="49" charset="-122"/>
                <a:ea typeface="KaiTi_GB2312" pitchFamily="49" charset="-122"/>
              </a:rPr>
              <a:t>:</a:t>
            </a:r>
            <a:r>
              <a:rPr lang="zh-CN" altLang="en-US" sz="2400" b="1" dirty="0">
                <a:latin typeface="KaiTi_GB2312" pitchFamily="49" charset="-122"/>
                <a:ea typeface="KaiTi_GB2312" pitchFamily="49" charset="-122"/>
              </a:rPr>
              <a:t>什么是评判</a:t>
            </a:r>
            <a:r>
              <a:rPr lang="zh-CN" altLang="en-US" sz="1800" b="1" dirty="0">
                <a:latin typeface="Arial" panose="020B0604020202020204" pitchFamily="34" charset="0"/>
              </a:rPr>
              <a:t>灰度相近相近的标准</a:t>
            </a:r>
            <a:r>
              <a:rPr lang="en-US" altLang="zh-CN" sz="1800" b="1" dirty="0">
                <a:latin typeface="Arial" panose="020B0604020202020204" pitchFamily="34" charset="0"/>
              </a:rPr>
              <a:t>?????</a:t>
            </a:r>
            <a:endParaRPr lang="en-US" altLang="zh-CN" sz="1800" b="1" dirty="0">
              <a:latin typeface="Arial" panose="020B0604020202020204" pitchFamily="34" charset="0"/>
            </a:endParaRPr>
          </a:p>
        </p:txBody>
      </p:sp>
      <p:pic>
        <p:nvPicPr>
          <p:cNvPr id="236548" name="Picture 4"/>
          <p:cNvPicPr>
            <a:picLocks noChangeAspect="1"/>
          </p:cNvPicPr>
          <p:nvPr/>
        </p:nvPicPr>
        <p:blipFill>
          <a:blip r:embed="rId1"/>
          <a:stretch>
            <a:fillRect/>
          </a:stretch>
        </p:blipFill>
        <p:spPr>
          <a:xfrm>
            <a:off x="1071563" y="2857500"/>
            <a:ext cx="4321175" cy="3700463"/>
          </a:xfrm>
          <a:prstGeom prst="rect">
            <a:avLst/>
          </a:prstGeom>
          <a:noFill/>
          <a:ln w="9525">
            <a:noFill/>
          </a:ln>
        </p:spPr>
      </p:pic>
      <p:pic>
        <p:nvPicPr>
          <p:cNvPr id="236549" name="Picture 5"/>
          <p:cNvPicPr>
            <a:picLocks noChangeAspect="1"/>
          </p:cNvPicPr>
          <p:nvPr/>
        </p:nvPicPr>
        <p:blipFill>
          <a:blip r:embed="rId2"/>
          <a:stretch>
            <a:fillRect/>
          </a:stretch>
        </p:blipFill>
        <p:spPr>
          <a:xfrm>
            <a:off x="5715000" y="2786063"/>
            <a:ext cx="3143250" cy="3816350"/>
          </a:xfrm>
          <a:prstGeom prst="rect">
            <a:avLst/>
          </a:prstGeom>
          <a:noFill/>
          <a:ln w="9525">
            <a:noFill/>
          </a:ln>
        </p:spPr>
      </p:pic>
      <p:sp>
        <p:nvSpPr>
          <p:cNvPr id="519174"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Text Box 2"/>
          <p:cNvSpPr txBox="1"/>
          <p:nvPr/>
        </p:nvSpPr>
        <p:spPr>
          <a:xfrm>
            <a:off x="1857375" y="214313"/>
            <a:ext cx="26638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b="1" dirty="0">
                <a:latin typeface="Arial" panose="020B0604020202020204" pitchFamily="34" charset="0"/>
              </a:rPr>
              <a:t>4.3.1 </a:t>
            </a:r>
            <a:r>
              <a:rPr lang="zh-CN" altLang="en-US" sz="2400" b="1" dirty="0">
                <a:latin typeface="Arial" panose="020B0604020202020204" pitchFamily="34" charset="0"/>
              </a:rPr>
              <a:t>灰度差判法</a:t>
            </a:r>
            <a:endParaRPr lang="zh-CN" altLang="en-US" sz="2400" b="1" dirty="0">
              <a:latin typeface="Arial" panose="020B0604020202020204" pitchFamily="34" charset="0"/>
            </a:endParaRPr>
          </a:p>
        </p:txBody>
      </p:sp>
      <p:sp>
        <p:nvSpPr>
          <p:cNvPr id="238595" name="Text Box 3"/>
          <p:cNvSpPr txBox="1"/>
          <p:nvPr/>
        </p:nvSpPr>
        <p:spPr>
          <a:xfrm>
            <a:off x="1571625" y="908050"/>
            <a:ext cx="7248525"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Arial" panose="020B0604020202020204" pitchFamily="34" charset="0"/>
              </a:rPr>
              <a:t>设</a:t>
            </a:r>
            <a:r>
              <a:rPr lang="en-US" altLang="zh-CN" sz="2400" dirty="0">
                <a:latin typeface="Arial" panose="020B0604020202020204" pitchFamily="34" charset="0"/>
              </a:rPr>
              <a:t>g(m, n)</a:t>
            </a:r>
            <a:r>
              <a:rPr lang="zh-CN" altLang="en-US" sz="2400" dirty="0">
                <a:latin typeface="Arial" panose="020B0604020202020204" pitchFamily="34" charset="0"/>
              </a:rPr>
              <a:t>为中心点为</a:t>
            </a:r>
            <a:r>
              <a:rPr lang="en-US" altLang="zh-CN" sz="2400" dirty="0">
                <a:latin typeface="Arial" panose="020B0604020202020204" pitchFamily="34" charset="0"/>
              </a:rPr>
              <a:t>(m, n)</a:t>
            </a:r>
            <a:r>
              <a:rPr lang="zh-CN" altLang="en-US" sz="2400" dirty="0">
                <a:latin typeface="Arial" panose="020B0604020202020204" pitchFamily="34" charset="0"/>
              </a:rPr>
              <a:t>的窗口的图像灰度平均值</a:t>
            </a:r>
            <a:r>
              <a:rPr lang="en-US" altLang="zh-CN" sz="2400" dirty="0">
                <a:latin typeface="Arial" panose="020B0604020202020204" pitchFamily="34" charset="0"/>
              </a:rPr>
              <a:t>, f(I, j)</a:t>
            </a:r>
            <a:r>
              <a:rPr lang="zh-CN" altLang="en-US" sz="2400" dirty="0">
                <a:latin typeface="Arial" panose="020B0604020202020204" pitchFamily="34" charset="0"/>
              </a:rPr>
              <a:t>为</a:t>
            </a:r>
            <a:r>
              <a:rPr lang="en-US" altLang="zh-CN" sz="2400" dirty="0">
                <a:latin typeface="Arial" panose="020B0604020202020204" pitchFamily="34" charset="0"/>
              </a:rPr>
              <a:t>(m, n)</a:t>
            </a:r>
            <a:r>
              <a:rPr lang="zh-CN" altLang="en-US" sz="2400" dirty="0">
                <a:latin typeface="Arial" panose="020B0604020202020204" pitchFamily="34" charset="0"/>
              </a:rPr>
              <a:t>四邻或八邻点</a:t>
            </a:r>
            <a:r>
              <a:rPr lang="en-US" altLang="zh-CN" sz="2400" dirty="0">
                <a:latin typeface="Arial" panose="020B0604020202020204" pitchFamily="34" charset="0"/>
              </a:rPr>
              <a:t>,</a:t>
            </a:r>
            <a:r>
              <a:rPr lang="zh-CN" altLang="en-US" sz="2400" dirty="0">
                <a:latin typeface="Arial" panose="020B0604020202020204" pitchFamily="34" charset="0"/>
              </a:rPr>
              <a:t>且还没有标识为任何区域</a:t>
            </a:r>
            <a:r>
              <a:rPr lang="en-US" altLang="zh-CN" sz="2400" dirty="0">
                <a:latin typeface="Arial" panose="020B0604020202020204" pitchFamily="34" charset="0"/>
              </a:rPr>
              <a:t>.</a:t>
            </a:r>
            <a:endParaRPr lang="en-US" altLang="zh-CN" sz="2400" dirty="0">
              <a:latin typeface="Arial" panose="020B0604020202020204" pitchFamily="34" charset="0"/>
            </a:endParaRPr>
          </a:p>
        </p:txBody>
      </p:sp>
      <p:graphicFrame>
        <p:nvGraphicFramePr>
          <p:cNvPr id="238596" name="Object 4"/>
          <p:cNvGraphicFramePr>
            <a:graphicFrameLocks noChangeAspect="1"/>
          </p:cNvGraphicFramePr>
          <p:nvPr>
            <p:ph sz="half" idx="1"/>
          </p:nvPr>
        </p:nvGraphicFramePr>
        <p:xfrm>
          <a:off x="2724150" y="2916238"/>
          <a:ext cx="3943350" cy="596900"/>
        </p:xfrm>
        <a:graphic>
          <a:graphicData uri="http://schemas.openxmlformats.org/presentationml/2006/ole">
            <mc:AlternateContent xmlns:mc="http://schemas.openxmlformats.org/markup-compatibility/2006">
              <mc:Choice xmlns:v="urn:schemas-microsoft-com:vml" Requires="v">
                <p:oleObj spid="_x0000_s3132" name="" r:id="rId1" imgW="1497965" imgH="215900" progId="Equation.3">
                  <p:embed/>
                </p:oleObj>
              </mc:Choice>
              <mc:Fallback>
                <p:oleObj name="" r:id="rId1" imgW="1497965" imgH="215900" progId="Equation.3">
                  <p:embed/>
                  <p:pic>
                    <p:nvPicPr>
                      <p:cNvPr id="0" name="图片 3131"/>
                      <p:cNvPicPr/>
                      <p:nvPr/>
                    </p:nvPicPr>
                    <p:blipFill>
                      <a:blip r:embed="rId2"/>
                      <a:srcRect/>
                      <a:stretch>
                        <a:fillRect/>
                      </a:stretch>
                    </p:blipFill>
                    <p:spPr>
                      <a:xfrm>
                        <a:off x="2724150" y="2916238"/>
                        <a:ext cx="3943350" cy="596900"/>
                      </a:xfrm>
                      <a:prstGeom prst="rect">
                        <a:avLst/>
                      </a:prstGeom>
                      <a:solidFill>
                        <a:srgbClr val="CCFF33">
                          <a:alpha val="100000"/>
                        </a:srgbClr>
                      </a:solidFill>
                      <a:ln w="38100">
                        <a:miter/>
                      </a:ln>
                    </p:spPr>
                  </p:pic>
                </p:oleObj>
              </mc:Fallback>
            </mc:AlternateContent>
          </a:graphicData>
        </a:graphic>
      </p:graphicFrame>
      <p:sp>
        <p:nvSpPr>
          <p:cNvPr id="238597" name="Text Box 5"/>
          <p:cNvSpPr txBox="1"/>
          <p:nvPr/>
        </p:nvSpPr>
        <p:spPr>
          <a:xfrm>
            <a:off x="2071688" y="2214563"/>
            <a:ext cx="18002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400" dirty="0">
                <a:latin typeface="Arial" panose="020B0604020202020204" pitchFamily="34" charset="0"/>
              </a:rPr>
              <a:t>合并标准</a:t>
            </a:r>
            <a:r>
              <a:rPr lang="en-US" altLang="zh-CN" sz="2400" dirty="0">
                <a:latin typeface="Arial" panose="020B0604020202020204" pitchFamily="34" charset="0"/>
              </a:rPr>
              <a:t>:</a:t>
            </a:r>
            <a:endParaRPr lang="en-US" altLang="zh-CN" sz="2400" dirty="0">
              <a:latin typeface="Arial" panose="020B0604020202020204" pitchFamily="34" charset="0"/>
            </a:endParaRPr>
          </a:p>
        </p:txBody>
      </p:sp>
      <p:graphicFrame>
        <p:nvGraphicFramePr>
          <p:cNvPr id="238598" name="Object 6"/>
          <p:cNvGraphicFramePr>
            <a:graphicFrameLocks noChangeAspect="1"/>
          </p:cNvGraphicFramePr>
          <p:nvPr>
            <p:ph sz="half" idx="2"/>
          </p:nvPr>
        </p:nvGraphicFramePr>
        <p:xfrm>
          <a:off x="2384425" y="4418013"/>
          <a:ext cx="4557713" cy="1214437"/>
        </p:xfrm>
        <a:graphic>
          <a:graphicData uri="http://schemas.openxmlformats.org/presentationml/2006/ole">
            <mc:AlternateContent xmlns:mc="http://schemas.openxmlformats.org/markup-compatibility/2006">
              <mc:Choice xmlns:v="urn:schemas-microsoft-com:vml" Requires="v">
                <p:oleObj spid="_x0000_s3131" name="" r:id="rId3" imgW="1905000" imgH="482600" progId="Equation.3">
                  <p:embed/>
                </p:oleObj>
              </mc:Choice>
              <mc:Fallback>
                <p:oleObj name="" r:id="rId3" imgW="1905000" imgH="482600" progId="Equation.3">
                  <p:embed/>
                  <p:pic>
                    <p:nvPicPr>
                      <p:cNvPr id="0" name="图片 3130"/>
                      <p:cNvPicPr/>
                      <p:nvPr/>
                    </p:nvPicPr>
                    <p:blipFill>
                      <a:blip r:embed="rId4"/>
                      <a:srcRect/>
                      <a:stretch>
                        <a:fillRect/>
                      </a:stretch>
                    </p:blipFill>
                    <p:spPr>
                      <a:xfrm>
                        <a:off x="2384425" y="4418013"/>
                        <a:ext cx="4557713" cy="1214437"/>
                      </a:xfrm>
                      <a:prstGeom prst="rect">
                        <a:avLst/>
                      </a:prstGeom>
                      <a:solidFill>
                        <a:srgbClr val="CCFF33">
                          <a:alpha val="100000"/>
                        </a:srgbClr>
                      </a:solidFill>
                      <a:ln w="38100">
                        <a:miter/>
                      </a:ln>
                    </p:spPr>
                  </p:pic>
                </p:oleObj>
              </mc:Fallback>
            </mc:AlternateContent>
          </a:graphicData>
        </a:graphic>
      </p:graphicFrame>
      <p:sp>
        <p:nvSpPr>
          <p:cNvPr id="520199" name="Text Box 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7499" name="Text Box 1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26627" name="Rectangle 2"/>
          <p:cNvSpPr>
            <a:spLocks noGrp="1"/>
          </p:cNvSpPr>
          <p:nvPr>
            <p:ph type="title"/>
          </p:nvPr>
        </p:nvSpPr>
        <p:spPr>
          <a:xfrm>
            <a:off x="1187450" y="0"/>
            <a:ext cx="7772400" cy="908050"/>
          </a:xfrm>
          <a:ln/>
        </p:spPr>
        <p:txBody>
          <a:bodyPr vert="horz" wrap="square" lIns="91440" tIns="45720" rIns="91440" bIns="45720" anchor="ctr" anchorCtr="0"/>
          <a:p>
            <a:pPr eaLnBrk="1" hangingPunct="1"/>
            <a:r>
              <a:rPr lang="zh-CN" altLang="en-US" sz="3600" dirty="0"/>
              <a:t>图象的分割和特征提取</a:t>
            </a:r>
            <a:r>
              <a:rPr lang="en-US" altLang="zh-CN" sz="3600" dirty="0"/>
              <a:t>-</a:t>
            </a:r>
            <a:r>
              <a:rPr lang="zh-CN" altLang="en-IE" sz="3200" dirty="0"/>
              <a:t>点检测</a:t>
            </a:r>
            <a:endParaRPr lang="zh-CN" altLang="en-IE" sz="3200" dirty="0"/>
          </a:p>
        </p:txBody>
      </p:sp>
      <p:sp>
        <p:nvSpPr>
          <p:cNvPr id="26628" name="Text Box 3"/>
          <p:cNvSpPr txBox="1"/>
          <p:nvPr/>
        </p:nvSpPr>
        <p:spPr>
          <a:xfrm>
            <a:off x="0" y="6096000"/>
            <a:ext cx="2062163" cy="7620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IE" sz="2200" dirty="0">
                <a:latin typeface="Arial" panose="020B0604020202020204" pitchFamily="34" charset="0"/>
              </a:rPr>
              <a:t>汽轮机叶片对应的</a:t>
            </a:r>
            <a:r>
              <a:rPr lang="en-IE" altLang="zh-CN" sz="2200" dirty="0">
                <a:latin typeface="Arial" panose="020B0604020202020204" pitchFamily="34" charset="0"/>
              </a:rPr>
              <a:t>X</a:t>
            </a:r>
            <a:r>
              <a:rPr lang="zh-CN" altLang="en-IE" sz="2200" dirty="0">
                <a:latin typeface="Arial" panose="020B0604020202020204" pitchFamily="34" charset="0"/>
              </a:rPr>
              <a:t>光图像</a:t>
            </a:r>
            <a:endParaRPr lang="zh-CN" altLang="en-IE" sz="2200" dirty="0">
              <a:latin typeface="Arial" panose="020B0604020202020204" pitchFamily="34" charset="0"/>
            </a:endParaRPr>
          </a:p>
        </p:txBody>
      </p:sp>
      <p:sp>
        <p:nvSpPr>
          <p:cNvPr id="26629" name="Text Box 4"/>
          <p:cNvSpPr txBox="1"/>
          <p:nvPr/>
        </p:nvSpPr>
        <p:spPr>
          <a:xfrm>
            <a:off x="3421063" y="6430963"/>
            <a:ext cx="2062162" cy="427037"/>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IE" sz="2200" dirty="0">
                <a:latin typeface="Arial" panose="020B0604020202020204" pitchFamily="34" charset="0"/>
              </a:rPr>
              <a:t>点检测的结果</a:t>
            </a:r>
            <a:endParaRPr lang="zh-CN" altLang="en-IE" sz="2200" dirty="0">
              <a:latin typeface="Arial" panose="020B0604020202020204" pitchFamily="34" charset="0"/>
            </a:endParaRPr>
          </a:p>
        </p:txBody>
      </p:sp>
      <p:sp>
        <p:nvSpPr>
          <p:cNvPr id="26630" name="Text Box 5"/>
          <p:cNvSpPr txBox="1"/>
          <p:nvPr/>
        </p:nvSpPr>
        <p:spPr>
          <a:xfrm>
            <a:off x="7073900" y="6096000"/>
            <a:ext cx="1443038" cy="7620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IE" sz="2200" dirty="0">
                <a:latin typeface="Arial" panose="020B0604020202020204" pitchFamily="34" charset="0"/>
              </a:rPr>
              <a:t>改变阈值的结果</a:t>
            </a:r>
            <a:endParaRPr lang="zh-CN" altLang="en-IE" sz="2200" dirty="0">
              <a:latin typeface="Arial" panose="020B0604020202020204" pitchFamily="34" charset="0"/>
            </a:endParaRPr>
          </a:p>
        </p:txBody>
      </p:sp>
      <p:grpSp>
        <p:nvGrpSpPr>
          <p:cNvPr id="26631" name="Group 6"/>
          <p:cNvGrpSpPr/>
          <p:nvPr/>
        </p:nvGrpSpPr>
        <p:grpSpPr>
          <a:xfrm>
            <a:off x="0" y="1238250"/>
            <a:ext cx="9144000" cy="4873625"/>
            <a:chOff x="0" y="1250"/>
            <a:chExt cx="5760" cy="3070"/>
          </a:xfrm>
        </p:grpSpPr>
        <p:graphicFrame>
          <p:nvGraphicFramePr>
            <p:cNvPr id="26632" name="Object 7"/>
            <p:cNvGraphicFramePr>
              <a:graphicFrameLocks noChangeAspect="1"/>
            </p:cNvGraphicFramePr>
            <p:nvPr/>
          </p:nvGraphicFramePr>
          <p:xfrm>
            <a:off x="0" y="1250"/>
            <a:ext cx="5760" cy="3070"/>
          </p:xfrm>
          <a:graphic>
            <a:graphicData uri="http://schemas.openxmlformats.org/presentationml/2006/ole">
              <mc:AlternateContent xmlns:mc="http://schemas.openxmlformats.org/markup-compatibility/2006">
                <mc:Choice xmlns:v="urn:schemas-microsoft-com:vml" Requires="v">
                  <p:oleObj spid="_x0000_s3076" name="" r:id="rId1" imgW="5486400" imgH="2924175" progId="Paint.Picture">
                    <p:embed/>
                  </p:oleObj>
                </mc:Choice>
                <mc:Fallback>
                  <p:oleObj name="" r:id="rId1" imgW="5486400" imgH="2924175" progId="Paint.Picture">
                    <p:embed/>
                    <p:pic>
                      <p:nvPicPr>
                        <p:cNvPr id="0" name="图片 3075"/>
                        <p:cNvPicPr/>
                        <p:nvPr/>
                      </p:nvPicPr>
                      <p:blipFill>
                        <a:blip r:embed="rId2"/>
                        <a:stretch>
                          <a:fillRect/>
                        </a:stretch>
                      </p:blipFill>
                      <p:spPr>
                        <a:xfrm>
                          <a:off x="0" y="1250"/>
                          <a:ext cx="5760" cy="3070"/>
                        </a:xfrm>
                        <a:prstGeom prst="rect">
                          <a:avLst/>
                        </a:prstGeom>
                        <a:noFill/>
                        <a:ln w="38100">
                          <a:noFill/>
                          <a:miter/>
                        </a:ln>
                      </p:spPr>
                    </p:pic>
                  </p:oleObj>
                </mc:Fallback>
              </mc:AlternateContent>
            </a:graphicData>
          </a:graphic>
        </p:graphicFrame>
        <p:sp>
          <p:nvSpPr>
            <p:cNvPr id="26633" name="Oval 8"/>
            <p:cNvSpPr/>
            <p:nvPr/>
          </p:nvSpPr>
          <p:spPr>
            <a:xfrm>
              <a:off x="1303" y="2065"/>
              <a:ext cx="363" cy="363"/>
            </a:xfrm>
            <a:prstGeom prst="ellipse">
              <a:avLst/>
            </a:prstGeom>
            <a:noFill/>
            <a:ln w="762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26634" name="Oval 9"/>
            <p:cNvSpPr/>
            <p:nvPr/>
          </p:nvSpPr>
          <p:spPr>
            <a:xfrm>
              <a:off x="3183" y="2074"/>
              <a:ext cx="363" cy="363"/>
            </a:xfrm>
            <a:prstGeom prst="ellipse">
              <a:avLst/>
            </a:prstGeom>
            <a:noFill/>
            <a:ln w="762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26635" name="Oval 10"/>
            <p:cNvSpPr/>
            <p:nvPr/>
          </p:nvSpPr>
          <p:spPr>
            <a:xfrm>
              <a:off x="5131" y="2056"/>
              <a:ext cx="363" cy="363"/>
            </a:xfrm>
            <a:prstGeom prst="ellipse">
              <a:avLst/>
            </a:prstGeom>
            <a:noFill/>
            <a:ln w="762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0642" name="Picture 2"/>
          <p:cNvPicPr>
            <a:picLocks noChangeAspect="1"/>
          </p:cNvPicPr>
          <p:nvPr/>
        </p:nvPicPr>
        <p:blipFill>
          <a:blip r:embed="rId1"/>
          <a:stretch>
            <a:fillRect/>
          </a:stretch>
        </p:blipFill>
        <p:spPr>
          <a:xfrm>
            <a:off x="395288" y="188913"/>
            <a:ext cx="3816350" cy="3087687"/>
          </a:xfrm>
          <a:prstGeom prst="rect">
            <a:avLst/>
          </a:prstGeom>
          <a:noFill/>
          <a:ln w="9525">
            <a:noFill/>
          </a:ln>
        </p:spPr>
      </p:pic>
      <p:pic>
        <p:nvPicPr>
          <p:cNvPr id="240643" name="Picture 3"/>
          <p:cNvPicPr>
            <a:picLocks noChangeAspect="1"/>
          </p:cNvPicPr>
          <p:nvPr/>
        </p:nvPicPr>
        <p:blipFill>
          <a:blip r:embed="rId2"/>
          <a:stretch>
            <a:fillRect/>
          </a:stretch>
        </p:blipFill>
        <p:spPr>
          <a:xfrm>
            <a:off x="468313" y="3573463"/>
            <a:ext cx="3743325" cy="3048000"/>
          </a:xfrm>
          <a:prstGeom prst="rect">
            <a:avLst/>
          </a:prstGeom>
          <a:noFill/>
          <a:ln w="9525">
            <a:noFill/>
          </a:ln>
        </p:spPr>
      </p:pic>
      <p:pic>
        <p:nvPicPr>
          <p:cNvPr id="240644" name="Picture 4"/>
          <p:cNvPicPr>
            <a:picLocks noChangeAspect="1"/>
          </p:cNvPicPr>
          <p:nvPr/>
        </p:nvPicPr>
        <p:blipFill>
          <a:blip r:embed="rId3"/>
          <a:stretch>
            <a:fillRect/>
          </a:stretch>
        </p:blipFill>
        <p:spPr>
          <a:xfrm>
            <a:off x="4643438" y="260350"/>
            <a:ext cx="3744912" cy="3043238"/>
          </a:xfrm>
          <a:prstGeom prst="rect">
            <a:avLst/>
          </a:prstGeom>
          <a:noFill/>
          <a:ln w="9525">
            <a:noFill/>
          </a:ln>
        </p:spPr>
      </p:pic>
      <p:pic>
        <p:nvPicPr>
          <p:cNvPr id="240645" name="Picture 5"/>
          <p:cNvPicPr>
            <a:picLocks noChangeAspect="1"/>
          </p:cNvPicPr>
          <p:nvPr/>
        </p:nvPicPr>
        <p:blipFill>
          <a:blip r:embed="rId4"/>
          <a:stretch>
            <a:fillRect/>
          </a:stretch>
        </p:blipFill>
        <p:spPr>
          <a:xfrm>
            <a:off x="4643438" y="3573463"/>
            <a:ext cx="3744912" cy="3063875"/>
          </a:xfrm>
          <a:prstGeom prst="rect">
            <a:avLst/>
          </a:prstGeom>
          <a:noFill/>
          <a:ln w="9525">
            <a:noFill/>
          </a:ln>
        </p:spPr>
      </p:pic>
      <p:sp>
        <p:nvSpPr>
          <p:cNvPr id="521222"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a:xfrm>
            <a:off x="1219200" y="304800"/>
            <a:ext cx="7772400" cy="460375"/>
          </a:xfrm>
          <a:ln/>
        </p:spPr>
        <p:txBody>
          <a:bodyPr vert="horz" wrap="square" lIns="91440" tIns="45720" rIns="91440" bIns="45720" anchor="ctr" anchorCtr="0"/>
          <a:p>
            <a:pPr eaLnBrk="1" hangingPunct="1"/>
            <a:r>
              <a:rPr lang="zh-CN" altLang="en-US" sz="3200" dirty="0"/>
              <a:t>图象的分割和特征提取</a:t>
            </a:r>
            <a:r>
              <a:rPr lang="en-US" altLang="zh-CN" sz="3200" dirty="0"/>
              <a:t>-</a:t>
            </a:r>
            <a:r>
              <a:rPr lang="zh-CN" altLang="en-IE" sz="3200" dirty="0"/>
              <a:t>边缘检测</a:t>
            </a:r>
            <a:endParaRPr lang="zh-CN" altLang="en-IE" sz="3200" dirty="0"/>
          </a:p>
        </p:txBody>
      </p:sp>
      <p:sp>
        <p:nvSpPr>
          <p:cNvPr id="28675" name="Rectangle 3"/>
          <p:cNvSpPr>
            <a:spLocks noGrp="1"/>
          </p:cNvSpPr>
          <p:nvPr>
            <p:ph idx="1"/>
          </p:nvPr>
        </p:nvSpPr>
        <p:spPr>
          <a:xfrm>
            <a:off x="1371600" y="692150"/>
            <a:ext cx="7772400" cy="4495800"/>
          </a:xfrm>
          <a:ln/>
        </p:spPr>
        <p:txBody>
          <a:bodyPr vert="horz" wrap="square" lIns="91440" tIns="45720" rIns="91440" bIns="45720" anchor="t" anchorCtr="0"/>
          <a:p>
            <a:pPr eaLnBrk="1" hangingPunct="1"/>
            <a:r>
              <a:rPr lang="zh-CN" altLang="en-IE" sz="2600" dirty="0"/>
              <a:t>边缘是位于两个区域的边界线上的连续像素集合</a:t>
            </a:r>
            <a:endParaRPr lang="zh-CN" altLang="en-IE" sz="2600" dirty="0"/>
          </a:p>
          <a:p>
            <a:pPr eaLnBrk="1" hangingPunct="1"/>
            <a:r>
              <a:rPr lang="zh-CN" altLang="en-IE" sz="2600" dirty="0"/>
              <a:t>一般而言，当人们看到有边缘物体时，首先感觉到的便是边缘，灰度或结构等信息的突变处称为边缘</a:t>
            </a:r>
            <a:endParaRPr lang="zh-CN" altLang="en-IE" sz="2600" dirty="0"/>
          </a:p>
          <a:p>
            <a:pPr eaLnBrk="1" hangingPunct="1"/>
            <a:r>
              <a:rPr lang="zh-CN" altLang="en-IE" sz="2600" dirty="0"/>
              <a:t>边缘上的这种变化可以通过微分算子进行检测：</a:t>
            </a:r>
            <a:endParaRPr lang="zh-CN" altLang="en-IE" sz="2600" dirty="0"/>
          </a:p>
          <a:p>
            <a:pPr lvl="1" eaLnBrk="1" hangingPunct="1"/>
            <a:r>
              <a:rPr lang="zh-CN" altLang="en-IE" sz="2400" dirty="0"/>
              <a:t>一阶导数：通过梯度来计算</a:t>
            </a:r>
            <a:endParaRPr lang="zh-CN" altLang="en-IE" sz="2400" dirty="0"/>
          </a:p>
          <a:p>
            <a:pPr lvl="1" eaLnBrk="1" hangingPunct="1"/>
            <a:r>
              <a:rPr lang="zh-CN" altLang="en-IE" sz="2400" dirty="0"/>
              <a:t>二阶导数：通过拉普拉斯算子来计算</a:t>
            </a:r>
            <a:endParaRPr lang="zh-CN" altLang="en-IE" sz="2400" dirty="0"/>
          </a:p>
        </p:txBody>
      </p:sp>
      <p:grpSp>
        <p:nvGrpSpPr>
          <p:cNvPr id="28676" name="Group 4"/>
          <p:cNvGrpSpPr/>
          <p:nvPr/>
        </p:nvGrpSpPr>
        <p:grpSpPr>
          <a:xfrm>
            <a:off x="2411413" y="4149725"/>
            <a:ext cx="6262687" cy="2386013"/>
            <a:chOff x="112" y="2671"/>
            <a:chExt cx="3945" cy="1503"/>
          </a:xfrm>
        </p:grpSpPr>
        <p:sp>
          <p:nvSpPr>
            <p:cNvPr id="28678" name="Freeform 5"/>
            <p:cNvSpPr/>
            <p:nvPr/>
          </p:nvSpPr>
          <p:spPr>
            <a:xfrm>
              <a:off x="998" y="3699"/>
              <a:ext cx="1290" cy="445"/>
            </a:xfrm>
            <a:custGeom>
              <a:avLst/>
              <a:gdLst>
                <a:gd name="txL" fmla="*/ 0 w 1680"/>
                <a:gd name="txT" fmla="*/ 0 h 800"/>
                <a:gd name="txR" fmla="*/ 1680 w 1680"/>
                <a:gd name="txB" fmla="*/ 800 h 800"/>
              </a:gdLst>
              <a:ahLst/>
              <a:cxnLst>
                <a:cxn ang="0">
                  <a:pos x="0" y="2"/>
                </a:cxn>
                <a:cxn ang="0">
                  <a:pos x="14" y="2"/>
                </a:cxn>
                <a:cxn ang="0">
                  <a:pos x="21" y="2"/>
                </a:cxn>
                <a:cxn ang="0">
                  <a:pos x="38" y="1"/>
                </a:cxn>
                <a:cxn ang="0">
                  <a:pos x="68" y="1"/>
                </a:cxn>
                <a:cxn ang="0">
                  <a:pos x="85" y="1"/>
                </a:cxn>
                <a:cxn ang="0">
                  <a:pos x="100" y="2"/>
                </a:cxn>
                <a:cxn ang="0">
                  <a:pos x="106" y="2"/>
                </a:cxn>
                <a:cxn ang="0">
                  <a:pos x="120" y="2"/>
                </a:cxn>
              </a:cxnLst>
              <a:rect l="txL" t="txT" r="txR" b="txB"/>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28679" name="Text Box 6"/>
            <p:cNvSpPr txBox="1"/>
            <p:nvPr/>
          </p:nvSpPr>
          <p:spPr>
            <a:xfrm>
              <a:off x="189" y="3822"/>
              <a:ext cx="694"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solidFill>
                    <a:srgbClr val="A1010C"/>
                  </a:solidFill>
                </a:rPr>
                <a:t>截面图</a:t>
              </a:r>
              <a:endParaRPr lang="zh-CN" altLang="en-US" sz="2400" dirty="0"/>
            </a:p>
          </p:txBody>
        </p:sp>
        <p:sp>
          <p:nvSpPr>
            <p:cNvPr id="28680" name="Text Box 7"/>
            <p:cNvSpPr txBox="1"/>
            <p:nvPr/>
          </p:nvSpPr>
          <p:spPr>
            <a:xfrm>
              <a:off x="112" y="3005"/>
              <a:ext cx="884"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solidFill>
                    <a:srgbClr val="A1010C"/>
                  </a:solidFill>
                </a:rPr>
                <a:t>边界图像</a:t>
              </a:r>
              <a:endParaRPr lang="zh-CN" altLang="en-US" sz="2400" dirty="0"/>
            </a:p>
          </p:txBody>
        </p:sp>
        <p:pic>
          <p:nvPicPr>
            <p:cNvPr id="28681" name="Picture 8" descr="边界图像"/>
            <p:cNvPicPr>
              <a:picLocks noChangeAspect="1"/>
            </p:cNvPicPr>
            <p:nvPr/>
          </p:nvPicPr>
          <p:blipFill>
            <a:blip r:embed="rId1"/>
            <a:stretch>
              <a:fillRect/>
            </a:stretch>
          </p:blipFill>
          <p:spPr>
            <a:xfrm>
              <a:off x="1056" y="2680"/>
              <a:ext cx="1316" cy="978"/>
            </a:xfrm>
            <a:prstGeom prst="rect">
              <a:avLst/>
            </a:prstGeom>
            <a:noFill/>
            <a:ln w="9525" cap="flat" cmpd="sng">
              <a:solidFill>
                <a:schemeClr val="tx1"/>
              </a:solidFill>
              <a:prstDash val="solid"/>
              <a:miter/>
              <a:headEnd type="none" w="med" len="med"/>
              <a:tailEnd type="none" w="med" len="med"/>
            </a:ln>
          </p:spPr>
        </p:pic>
        <p:pic>
          <p:nvPicPr>
            <p:cNvPr id="28682" name="Picture 9" descr="边界图像2"/>
            <p:cNvPicPr>
              <a:picLocks noChangeAspect="1"/>
            </p:cNvPicPr>
            <p:nvPr/>
          </p:nvPicPr>
          <p:blipFill>
            <a:blip r:embed="rId2"/>
            <a:stretch>
              <a:fillRect/>
            </a:stretch>
          </p:blipFill>
          <p:spPr>
            <a:xfrm>
              <a:off x="2761" y="2671"/>
              <a:ext cx="1296" cy="991"/>
            </a:xfrm>
            <a:prstGeom prst="rect">
              <a:avLst/>
            </a:prstGeom>
            <a:noFill/>
            <a:ln w="9525" cap="flat" cmpd="sng">
              <a:solidFill>
                <a:schemeClr val="tx1"/>
              </a:solidFill>
              <a:prstDash val="solid"/>
              <a:miter/>
              <a:headEnd type="none" w="med" len="med"/>
              <a:tailEnd type="none" w="med" len="med"/>
            </a:ln>
          </p:spPr>
        </p:pic>
        <p:sp>
          <p:nvSpPr>
            <p:cNvPr id="28683" name="Freeform 10"/>
            <p:cNvSpPr/>
            <p:nvPr/>
          </p:nvSpPr>
          <p:spPr>
            <a:xfrm flipV="1">
              <a:off x="2836" y="3749"/>
              <a:ext cx="1215" cy="425"/>
            </a:xfrm>
            <a:custGeom>
              <a:avLst/>
              <a:gdLst>
                <a:gd name="txL" fmla="*/ 0 w 1680"/>
                <a:gd name="txT" fmla="*/ 0 h 800"/>
                <a:gd name="txR" fmla="*/ 1680 w 1680"/>
                <a:gd name="txB" fmla="*/ 800 h 800"/>
              </a:gdLst>
              <a:ahLst/>
              <a:cxnLst>
                <a:cxn ang="0">
                  <a:pos x="0" y="2"/>
                </a:cxn>
                <a:cxn ang="0">
                  <a:pos x="7" y="2"/>
                </a:cxn>
                <a:cxn ang="0">
                  <a:pos x="11" y="1"/>
                </a:cxn>
                <a:cxn ang="0">
                  <a:pos x="21" y="1"/>
                </a:cxn>
                <a:cxn ang="0">
                  <a:pos x="38" y="1"/>
                </a:cxn>
                <a:cxn ang="0">
                  <a:pos x="47" y="1"/>
                </a:cxn>
                <a:cxn ang="0">
                  <a:pos x="55" y="1"/>
                </a:cxn>
                <a:cxn ang="0">
                  <a:pos x="58" y="2"/>
                </a:cxn>
                <a:cxn ang="0">
                  <a:pos x="66" y="2"/>
                </a:cxn>
              </a:cxnLst>
              <a:rect l="txL" t="txT" r="txR" b="txB"/>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sp>
        <p:nvSpPr>
          <p:cNvPr id="540683" name="Text Box 1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a:xfrm>
            <a:off x="1371600" y="188913"/>
            <a:ext cx="7772400" cy="460375"/>
          </a:xfrm>
          <a:ln/>
        </p:spPr>
        <p:txBody>
          <a:bodyPr vert="horz" wrap="square" lIns="91440" tIns="45720" rIns="91440" bIns="45720" anchor="ctr" anchorCtr="0"/>
          <a:p>
            <a:pPr algn="ctr" eaLnBrk="1" hangingPunct="1"/>
            <a:r>
              <a:rPr lang="zh-CN" altLang="en-US" sz="4000" dirty="0">
                <a:ea typeface="华文彩云" panose="02010800040101010101" pitchFamily="2" charset="-122"/>
              </a:rPr>
              <a:t>图象分割与描述－</a:t>
            </a:r>
            <a:r>
              <a:rPr lang="zh-CN" altLang="en-US" sz="2000" dirty="0">
                <a:ea typeface="华文彩云" panose="02010800040101010101" pitchFamily="2" charset="-122"/>
              </a:rPr>
              <a:t>边缘检测算子</a:t>
            </a:r>
            <a:endParaRPr lang="zh-CN" altLang="en-US" sz="2000" dirty="0">
              <a:ea typeface="华文彩云" panose="02010800040101010101" pitchFamily="2" charset="-122"/>
            </a:endParaRPr>
          </a:p>
        </p:txBody>
      </p:sp>
      <p:sp>
        <p:nvSpPr>
          <p:cNvPr id="553987"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30724" name="Rectangle 4"/>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30725" name="Rectangle 5"/>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30726" name="Rectangle 6"/>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30727" name="Rectangle 7"/>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30728" name="Picture 8" descr="两种边缘"/>
          <p:cNvPicPr>
            <a:picLocks noChangeAspect="1"/>
          </p:cNvPicPr>
          <p:nvPr>
            <p:ph idx="1"/>
          </p:nvPr>
        </p:nvPicPr>
        <p:blipFill>
          <a:blip r:embed="rId1"/>
          <a:srcRect/>
          <a:stretch>
            <a:fillRect/>
          </a:stretch>
        </p:blipFill>
        <p:spPr>
          <a:xfrm>
            <a:off x="1763713" y="765175"/>
            <a:ext cx="6408737" cy="6092825"/>
          </a:xfr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2770" name="Object 2"/>
          <p:cNvGraphicFramePr>
            <a:graphicFrameLocks noChangeAspect="1"/>
          </p:cNvGraphicFramePr>
          <p:nvPr>
            <p:ph/>
          </p:nvPr>
        </p:nvGraphicFramePr>
        <p:xfrm>
          <a:off x="1187450" y="930275"/>
          <a:ext cx="7956550" cy="5927725"/>
        </p:xfrm>
        <a:graphic>
          <a:graphicData uri="http://schemas.openxmlformats.org/presentationml/2006/ole">
            <mc:AlternateContent xmlns:mc="http://schemas.openxmlformats.org/markup-compatibility/2006">
              <mc:Choice xmlns:v="urn:schemas-microsoft-com:vml" Requires="v">
                <p:oleObj spid="_x0000_s3077" name="" r:id="rId1" imgW="5838825" imgH="4752975" progId="Paint.Picture">
                  <p:embed/>
                </p:oleObj>
              </mc:Choice>
              <mc:Fallback>
                <p:oleObj name="" r:id="rId1" imgW="5838825" imgH="4752975" progId="Paint.Picture">
                  <p:embed/>
                  <p:pic>
                    <p:nvPicPr>
                      <p:cNvPr id="0" name="图片 3076"/>
                      <p:cNvPicPr/>
                      <p:nvPr/>
                    </p:nvPicPr>
                    <p:blipFill>
                      <a:blip r:embed="rId2"/>
                      <a:srcRect/>
                      <a:stretch>
                        <a:fillRect/>
                      </a:stretch>
                    </p:blipFill>
                    <p:spPr>
                      <a:xfrm>
                        <a:off x="1187450" y="930275"/>
                        <a:ext cx="7956550" cy="5927725"/>
                      </a:xfrm>
                      <a:prstGeom prst="rect">
                        <a:avLst/>
                      </a:prstGeom>
                      <a:noFill/>
                      <a:ln w="38100">
                        <a:miter/>
                      </a:ln>
                    </p:spPr>
                  </p:pic>
                </p:oleObj>
              </mc:Fallback>
            </mc:AlternateContent>
          </a:graphicData>
        </a:graphic>
      </p:graphicFrame>
      <p:sp>
        <p:nvSpPr>
          <p:cNvPr id="32771" name="Rectangle 3"/>
          <p:cNvSpPr/>
          <p:nvPr/>
        </p:nvSpPr>
        <p:spPr>
          <a:xfrm>
            <a:off x="1763713" y="0"/>
            <a:ext cx="7772400" cy="908050"/>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3600" dirty="0">
                <a:solidFill>
                  <a:schemeClr val="tx2"/>
                </a:solidFill>
              </a:rPr>
              <a:t>图象的分割和特征提取</a:t>
            </a:r>
            <a:r>
              <a:rPr lang="en-US" altLang="zh-CN" sz="3600" dirty="0">
                <a:solidFill>
                  <a:schemeClr val="tx2"/>
                </a:solidFill>
              </a:rPr>
              <a:t>-</a:t>
            </a:r>
            <a:r>
              <a:rPr lang="zh-CN" altLang="en-IE" dirty="0">
                <a:solidFill>
                  <a:schemeClr val="tx2"/>
                </a:solidFill>
              </a:rPr>
              <a:t>线检测</a:t>
            </a:r>
            <a:endParaRPr lang="zh-CN" altLang="en-IE" dirty="0">
              <a:solidFill>
                <a:schemeClr val="tx2"/>
              </a:solidFill>
            </a:endParaRPr>
          </a:p>
        </p:txBody>
      </p:sp>
      <p:sp>
        <p:nvSpPr>
          <p:cNvPr id="539652"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a:xfrm>
            <a:off x="1219200" y="304800"/>
            <a:ext cx="7772400" cy="963613"/>
          </a:xfrm>
          <a:ln/>
        </p:spPr>
        <p:txBody>
          <a:bodyPr vert="horz" wrap="square" lIns="91440" tIns="45720" rIns="91440" bIns="45720" anchor="ctr" anchorCtr="0"/>
          <a:p>
            <a:pPr eaLnBrk="1" hangingPunct="1"/>
            <a:r>
              <a:rPr lang="zh-CN" altLang="en-US" sz="3600" dirty="0"/>
              <a:t>图象的分割和特征提取</a:t>
            </a:r>
            <a:r>
              <a:rPr lang="en-US" altLang="zh-CN" sz="3600" dirty="0"/>
              <a:t>-</a:t>
            </a:r>
            <a:r>
              <a:rPr lang="zh-CN" altLang="en-IE" sz="3600" dirty="0"/>
              <a:t>边缘检测</a:t>
            </a:r>
            <a:endParaRPr lang="zh-CN" altLang="en-IE" dirty="0"/>
          </a:p>
        </p:txBody>
      </p:sp>
      <p:sp>
        <p:nvSpPr>
          <p:cNvPr id="34819" name="Rectangle 3"/>
          <p:cNvSpPr>
            <a:spLocks noGrp="1"/>
          </p:cNvSpPr>
          <p:nvPr>
            <p:ph idx="1"/>
          </p:nvPr>
        </p:nvSpPr>
        <p:spPr>
          <a:ln/>
        </p:spPr>
        <p:txBody>
          <a:bodyPr vert="horz" wrap="square" lIns="91440" tIns="45720" rIns="91440" bIns="45720" anchor="t" anchorCtr="0"/>
          <a:p>
            <a:pPr eaLnBrk="1" hangingPunct="1"/>
            <a:r>
              <a:rPr lang="zh-CN" altLang="en-US" dirty="0"/>
              <a:t>一阶导数：用梯度算子来计算</a:t>
            </a:r>
            <a:endParaRPr lang="zh-CN" altLang="en-US" dirty="0"/>
          </a:p>
          <a:p>
            <a:pPr lvl="1" eaLnBrk="1" hangingPunct="1"/>
            <a:r>
              <a:rPr lang="zh-CN" altLang="en-US" dirty="0"/>
              <a:t>特点：对于亮的边，边的变化起点是正的，结束是负的。对于暗边，结论相反。常数部分为零。</a:t>
            </a:r>
            <a:endParaRPr lang="zh-CN" altLang="en-US" dirty="0"/>
          </a:p>
          <a:p>
            <a:pPr lvl="1" eaLnBrk="1" hangingPunct="1"/>
            <a:r>
              <a:rPr lang="zh-CN" altLang="en-US" dirty="0"/>
              <a:t>用途：用于检测图像中边的存在</a:t>
            </a:r>
            <a:endParaRPr lang="zh-CN" altLang="en-US" dirty="0"/>
          </a:p>
        </p:txBody>
      </p:sp>
      <p:grpSp>
        <p:nvGrpSpPr>
          <p:cNvPr id="34820" name="Group 4"/>
          <p:cNvGrpSpPr/>
          <p:nvPr/>
        </p:nvGrpSpPr>
        <p:grpSpPr>
          <a:xfrm>
            <a:off x="381000" y="3516313"/>
            <a:ext cx="8763000" cy="3341687"/>
            <a:chOff x="864" y="2736"/>
            <a:chExt cx="4656" cy="1440"/>
          </a:xfrm>
        </p:grpSpPr>
        <p:pic>
          <p:nvPicPr>
            <p:cNvPr id="34822" name="Picture 5" descr="边界图像"/>
            <p:cNvPicPr>
              <a:picLocks noChangeAspect="1"/>
            </p:cNvPicPr>
            <p:nvPr/>
          </p:nvPicPr>
          <p:blipFill>
            <a:blip r:embed="rId1"/>
            <a:stretch>
              <a:fillRect/>
            </a:stretch>
          </p:blipFill>
          <p:spPr>
            <a:xfrm>
              <a:off x="864" y="3424"/>
              <a:ext cx="1968" cy="752"/>
            </a:xfrm>
            <a:prstGeom prst="rect">
              <a:avLst/>
            </a:prstGeom>
            <a:noFill/>
            <a:ln w="9525" cap="flat" cmpd="sng">
              <a:solidFill>
                <a:schemeClr val="tx1"/>
              </a:solidFill>
              <a:prstDash val="solid"/>
              <a:miter/>
              <a:headEnd type="none" w="med" len="med"/>
              <a:tailEnd type="none" w="med" len="med"/>
            </a:ln>
          </p:spPr>
        </p:pic>
        <p:pic>
          <p:nvPicPr>
            <p:cNvPr id="34823" name="Picture 6" descr="边界图像2"/>
            <p:cNvPicPr>
              <a:picLocks noChangeAspect="1"/>
            </p:cNvPicPr>
            <p:nvPr/>
          </p:nvPicPr>
          <p:blipFill>
            <a:blip r:embed="rId2"/>
            <a:stretch>
              <a:fillRect/>
            </a:stretch>
          </p:blipFill>
          <p:spPr>
            <a:xfrm>
              <a:off x="3408" y="3440"/>
              <a:ext cx="2112" cy="736"/>
            </a:xfrm>
            <a:prstGeom prst="rect">
              <a:avLst/>
            </a:prstGeom>
            <a:noFill/>
            <a:ln w="9525" cap="flat" cmpd="sng">
              <a:solidFill>
                <a:schemeClr val="tx1"/>
              </a:solidFill>
              <a:prstDash val="solid"/>
              <a:miter/>
              <a:headEnd type="none" w="med" len="med"/>
              <a:tailEnd type="none" w="med" len="med"/>
            </a:ln>
          </p:spPr>
        </p:pic>
        <p:grpSp>
          <p:nvGrpSpPr>
            <p:cNvPr id="34824" name="Group 7"/>
            <p:cNvGrpSpPr/>
            <p:nvPr/>
          </p:nvGrpSpPr>
          <p:grpSpPr>
            <a:xfrm>
              <a:off x="1104" y="2784"/>
              <a:ext cx="1680" cy="576"/>
              <a:chOff x="3888" y="1296"/>
              <a:chExt cx="1680" cy="1440"/>
            </a:xfrm>
          </p:grpSpPr>
          <p:sp>
            <p:nvSpPr>
              <p:cNvPr id="34833" name="Line 8"/>
              <p:cNvSpPr/>
              <p:nvPr/>
            </p:nvSpPr>
            <p:spPr>
              <a:xfrm>
                <a:off x="3888" y="2064"/>
                <a:ext cx="336" cy="0"/>
              </a:xfrm>
              <a:prstGeom prst="line">
                <a:avLst/>
              </a:prstGeom>
              <a:ln w="28575" cap="flat" cmpd="sng">
                <a:solidFill>
                  <a:schemeClr val="tx1"/>
                </a:solidFill>
                <a:prstDash val="solid"/>
                <a:headEnd type="none" w="med" len="med"/>
                <a:tailEnd type="none" w="med" len="med"/>
              </a:ln>
            </p:spPr>
          </p:sp>
          <p:sp>
            <p:nvSpPr>
              <p:cNvPr id="34834" name="Line 9"/>
              <p:cNvSpPr/>
              <p:nvPr/>
            </p:nvSpPr>
            <p:spPr>
              <a:xfrm flipV="1">
                <a:off x="4224" y="1296"/>
                <a:ext cx="144" cy="768"/>
              </a:xfrm>
              <a:prstGeom prst="line">
                <a:avLst/>
              </a:prstGeom>
              <a:ln w="28575" cap="flat" cmpd="sng">
                <a:solidFill>
                  <a:schemeClr val="tx1"/>
                </a:solidFill>
                <a:prstDash val="solid"/>
                <a:headEnd type="none" w="med" len="med"/>
                <a:tailEnd type="none" w="med" len="med"/>
              </a:ln>
            </p:spPr>
          </p:sp>
          <p:sp>
            <p:nvSpPr>
              <p:cNvPr id="34835" name="Line 10"/>
              <p:cNvSpPr/>
              <p:nvPr/>
            </p:nvSpPr>
            <p:spPr>
              <a:xfrm>
                <a:off x="4368" y="1296"/>
                <a:ext cx="96" cy="768"/>
              </a:xfrm>
              <a:prstGeom prst="line">
                <a:avLst/>
              </a:prstGeom>
              <a:ln w="28575" cap="flat" cmpd="sng">
                <a:solidFill>
                  <a:schemeClr val="tx1"/>
                </a:solidFill>
                <a:prstDash val="solid"/>
                <a:headEnd type="none" w="med" len="med"/>
                <a:tailEnd type="none" w="med" len="med"/>
              </a:ln>
            </p:spPr>
          </p:sp>
          <p:sp>
            <p:nvSpPr>
              <p:cNvPr id="34836" name="Line 11"/>
              <p:cNvSpPr/>
              <p:nvPr/>
            </p:nvSpPr>
            <p:spPr>
              <a:xfrm>
                <a:off x="4464" y="2064"/>
                <a:ext cx="480" cy="0"/>
              </a:xfrm>
              <a:prstGeom prst="line">
                <a:avLst/>
              </a:prstGeom>
              <a:ln w="28575" cap="flat" cmpd="sng">
                <a:solidFill>
                  <a:schemeClr val="tx1"/>
                </a:solidFill>
                <a:prstDash val="solid"/>
                <a:headEnd type="none" w="med" len="med"/>
                <a:tailEnd type="none" w="med" len="med"/>
              </a:ln>
            </p:spPr>
          </p:sp>
          <p:sp>
            <p:nvSpPr>
              <p:cNvPr id="34837" name="Line 12"/>
              <p:cNvSpPr/>
              <p:nvPr/>
            </p:nvSpPr>
            <p:spPr>
              <a:xfrm>
                <a:off x="4944" y="2064"/>
                <a:ext cx="144" cy="672"/>
              </a:xfrm>
              <a:prstGeom prst="line">
                <a:avLst/>
              </a:prstGeom>
              <a:ln w="28575" cap="flat" cmpd="sng">
                <a:solidFill>
                  <a:schemeClr val="tx1"/>
                </a:solidFill>
                <a:prstDash val="solid"/>
                <a:headEnd type="none" w="med" len="med"/>
                <a:tailEnd type="none" w="med" len="med"/>
              </a:ln>
            </p:spPr>
          </p:sp>
          <p:sp>
            <p:nvSpPr>
              <p:cNvPr id="34838" name="Line 13"/>
              <p:cNvSpPr/>
              <p:nvPr/>
            </p:nvSpPr>
            <p:spPr>
              <a:xfrm flipV="1">
                <a:off x="5088" y="2064"/>
                <a:ext cx="96" cy="672"/>
              </a:xfrm>
              <a:prstGeom prst="line">
                <a:avLst/>
              </a:prstGeom>
              <a:ln w="28575" cap="flat" cmpd="sng">
                <a:solidFill>
                  <a:schemeClr val="tx1"/>
                </a:solidFill>
                <a:prstDash val="solid"/>
                <a:headEnd type="none" w="med" len="med"/>
                <a:tailEnd type="none" w="med" len="med"/>
              </a:ln>
            </p:spPr>
          </p:sp>
          <p:sp>
            <p:nvSpPr>
              <p:cNvPr id="34839" name="Line 14"/>
              <p:cNvSpPr/>
              <p:nvPr/>
            </p:nvSpPr>
            <p:spPr>
              <a:xfrm>
                <a:off x="5184" y="2064"/>
                <a:ext cx="384" cy="0"/>
              </a:xfrm>
              <a:prstGeom prst="line">
                <a:avLst/>
              </a:prstGeom>
              <a:ln w="28575" cap="flat" cmpd="sng">
                <a:solidFill>
                  <a:schemeClr val="tx1"/>
                </a:solidFill>
                <a:prstDash val="solid"/>
                <a:headEnd type="none" w="med" len="med"/>
                <a:tailEnd type="none" w="med" len="med"/>
              </a:ln>
            </p:spPr>
          </p:sp>
        </p:grpSp>
        <p:grpSp>
          <p:nvGrpSpPr>
            <p:cNvPr id="34825" name="Group 15"/>
            <p:cNvGrpSpPr/>
            <p:nvPr/>
          </p:nvGrpSpPr>
          <p:grpSpPr>
            <a:xfrm flipH="1">
              <a:off x="3648" y="2736"/>
              <a:ext cx="1584" cy="576"/>
              <a:chOff x="3888" y="1296"/>
              <a:chExt cx="1680" cy="1440"/>
            </a:xfrm>
          </p:grpSpPr>
          <p:sp>
            <p:nvSpPr>
              <p:cNvPr id="34826" name="Line 16"/>
              <p:cNvSpPr/>
              <p:nvPr/>
            </p:nvSpPr>
            <p:spPr>
              <a:xfrm>
                <a:off x="3888" y="2064"/>
                <a:ext cx="336" cy="0"/>
              </a:xfrm>
              <a:prstGeom prst="line">
                <a:avLst/>
              </a:prstGeom>
              <a:ln w="28575" cap="flat" cmpd="sng">
                <a:solidFill>
                  <a:schemeClr val="tx1"/>
                </a:solidFill>
                <a:prstDash val="solid"/>
                <a:headEnd type="none" w="med" len="med"/>
                <a:tailEnd type="none" w="med" len="med"/>
              </a:ln>
            </p:spPr>
          </p:sp>
          <p:sp>
            <p:nvSpPr>
              <p:cNvPr id="34827" name="Line 17"/>
              <p:cNvSpPr/>
              <p:nvPr/>
            </p:nvSpPr>
            <p:spPr>
              <a:xfrm flipV="1">
                <a:off x="4224" y="1296"/>
                <a:ext cx="144" cy="768"/>
              </a:xfrm>
              <a:prstGeom prst="line">
                <a:avLst/>
              </a:prstGeom>
              <a:ln w="28575" cap="flat" cmpd="sng">
                <a:solidFill>
                  <a:schemeClr val="tx1"/>
                </a:solidFill>
                <a:prstDash val="solid"/>
                <a:headEnd type="none" w="med" len="med"/>
                <a:tailEnd type="none" w="med" len="med"/>
              </a:ln>
            </p:spPr>
          </p:sp>
          <p:sp>
            <p:nvSpPr>
              <p:cNvPr id="34828" name="Line 18"/>
              <p:cNvSpPr/>
              <p:nvPr/>
            </p:nvSpPr>
            <p:spPr>
              <a:xfrm>
                <a:off x="4368" y="1296"/>
                <a:ext cx="96" cy="768"/>
              </a:xfrm>
              <a:prstGeom prst="line">
                <a:avLst/>
              </a:prstGeom>
              <a:ln w="28575" cap="flat" cmpd="sng">
                <a:solidFill>
                  <a:schemeClr val="tx1"/>
                </a:solidFill>
                <a:prstDash val="solid"/>
                <a:headEnd type="none" w="med" len="med"/>
                <a:tailEnd type="none" w="med" len="med"/>
              </a:ln>
            </p:spPr>
          </p:sp>
          <p:sp>
            <p:nvSpPr>
              <p:cNvPr id="34829" name="Line 19"/>
              <p:cNvSpPr/>
              <p:nvPr/>
            </p:nvSpPr>
            <p:spPr>
              <a:xfrm>
                <a:off x="4464" y="2064"/>
                <a:ext cx="480" cy="0"/>
              </a:xfrm>
              <a:prstGeom prst="line">
                <a:avLst/>
              </a:prstGeom>
              <a:ln w="28575" cap="flat" cmpd="sng">
                <a:solidFill>
                  <a:schemeClr val="tx1"/>
                </a:solidFill>
                <a:prstDash val="solid"/>
                <a:headEnd type="none" w="med" len="med"/>
                <a:tailEnd type="none" w="med" len="med"/>
              </a:ln>
            </p:spPr>
          </p:sp>
          <p:sp>
            <p:nvSpPr>
              <p:cNvPr id="34830" name="Line 20"/>
              <p:cNvSpPr/>
              <p:nvPr/>
            </p:nvSpPr>
            <p:spPr>
              <a:xfrm>
                <a:off x="4944" y="2064"/>
                <a:ext cx="144" cy="672"/>
              </a:xfrm>
              <a:prstGeom prst="line">
                <a:avLst/>
              </a:prstGeom>
              <a:ln w="28575" cap="flat" cmpd="sng">
                <a:solidFill>
                  <a:schemeClr val="tx1"/>
                </a:solidFill>
                <a:prstDash val="solid"/>
                <a:headEnd type="none" w="med" len="med"/>
                <a:tailEnd type="none" w="med" len="med"/>
              </a:ln>
            </p:spPr>
          </p:sp>
          <p:sp>
            <p:nvSpPr>
              <p:cNvPr id="34831" name="Line 21"/>
              <p:cNvSpPr/>
              <p:nvPr/>
            </p:nvSpPr>
            <p:spPr>
              <a:xfrm flipV="1">
                <a:off x="5088" y="2064"/>
                <a:ext cx="96" cy="672"/>
              </a:xfrm>
              <a:prstGeom prst="line">
                <a:avLst/>
              </a:prstGeom>
              <a:ln w="28575" cap="flat" cmpd="sng">
                <a:solidFill>
                  <a:schemeClr val="tx1"/>
                </a:solidFill>
                <a:prstDash val="solid"/>
                <a:headEnd type="none" w="med" len="med"/>
                <a:tailEnd type="none" w="med" len="med"/>
              </a:ln>
            </p:spPr>
          </p:sp>
          <p:sp>
            <p:nvSpPr>
              <p:cNvPr id="34832" name="Line 22"/>
              <p:cNvSpPr/>
              <p:nvPr/>
            </p:nvSpPr>
            <p:spPr>
              <a:xfrm>
                <a:off x="5184" y="2064"/>
                <a:ext cx="384" cy="0"/>
              </a:xfrm>
              <a:prstGeom prst="line">
                <a:avLst/>
              </a:prstGeom>
              <a:ln w="28575" cap="flat" cmpd="sng">
                <a:solidFill>
                  <a:schemeClr val="tx1"/>
                </a:solidFill>
                <a:prstDash val="solid"/>
                <a:headEnd type="none" w="med" len="med"/>
                <a:tailEnd type="none" w="med" len="med"/>
              </a:ln>
            </p:spPr>
          </p:sp>
        </p:grpSp>
      </p:grpSp>
      <p:sp>
        <p:nvSpPr>
          <p:cNvPr id="545815" name="Text Box 2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a:ln/>
        </p:spPr>
        <p:txBody>
          <a:bodyPr vert="horz" wrap="square" lIns="91440" tIns="45720" rIns="91440" bIns="45720" anchor="ctr" anchorCtr="0"/>
          <a:p>
            <a:pPr eaLnBrk="1" hangingPunct="1"/>
            <a:r>
              <a:rPr lang="zh-CN" altLang="en-IE" dirty="0"/>
              <a:t>边缘检测</a:t>
            </a:r>
            <a:endParaRPr lang="en-IE" altLang="zh-CN" dirty="0"/>
          </a:p>
        </p:txBody>
      </p:sp>
      <p:sp>
        <p:nvSpPr>
          <p:cNvPr id="36867" name="Rectangle 3"/>
          <p:cNvSpPr>
            <a:spLocks noGrp="1"/>
          </p:cNvSpPr>
          <p:nvPr>
            <p:ph idx="1"/>
          </p:nvPr>
        </p:nvSpPr>
        <p:spPr>
          <a:ln/>
        </p:spPr>
        <p:txBody>
          <a:bodyPr vert="horz" wrap="square" lIns="91440" tIns="45720" rIns="91440" bIns="45720" anchor="t" anchorCtr="0"/>
          <a:p>
            <a:pPr eaLnBrk="1" hangingPunct="1"/>
            <a:r>
              <a:rPr lang="zh-CN" altLang="en-US" dirty="0"/>
              <a:t>二阶导数：通过拉普拉斯来计算</a:t>
            </a:r>
            <a:endParaRPr lang="zh-CN" altLang="en-US" dirty="0"/>
          </a:p>
          <a:p>
            <a:pPr lvl="1" eaLnBrk="1" hangingPunct="1"/>
            <a:r>
              <a:rPr lang="zh-CN" altLang="en-US" dirty="0"/>
              <a:t>特点：二阶微分在亮的一边是正的，在暗的一边是负的。常数部分为零。</a:t>
            </a:r>
            <a:endParaRPr lang="zh-CN" altLang="en-US" dirty="0"/>
          </a:p>
          <a:p>
            <a:pPr lvl="1" eaLnBrk="1" hangingPunct="1"/>
            <a:r>
              <a:rPr lang="zh-CN" altLang="en-US" dirty="0"/>
              <a:t>用途：确定边上的像素是在亮的一边，还是暗的一边，0用于确定边的准确位置</a:t>
            </a:r>
            <a:endParaRPr lang="zh-CN" altLang="en-US" dirty="0"/>
          </a:p>
        </p:txBody>
      </p:sp>
      <p:grpSp>
        <p:nvGrpSpPr>
          <p:cNvPr id="36868" name="Group 4"/>
          <p:cNvGrpSpPr/>
          <p:nvPr/>
        </p:nvGrpSpPr>
        <p:grpSpPr>
          <a:xfrm>
            <a:off x="0" y="4786313"/>
            <a:ext cx="4994275" cy="2071687"/>
            <a:chOff x="1033" y="2053"/>
            <a:chExt cx="1968" cy="1376"/>
          </a:xfrm>
        </p:grpSpPr>
        <p:grpSp>
          <p:nvGrpSpPr>
            <p:cNvPr id="36884" name="Group 5"/>
            <p:cNvGrpSpPr/>
            <p:nvPr/>
          </p:nvGrpSpPr>
          <p:grpSpPr>
            <a:xfrm flipV="1">
              <a:off x="1129" y="2053"/>
              <a:ext cx="1776" cy="720"/>
              <a:chOff x="3888" y="2784"/>
              <a:chExt cx="1680" cy="1440"/>
            </a:xfrm>
          </p:grpSpPr>
          <p:sp>
            <p:nvSpPr>
              <p:cNvPr id="36886" name="Line 6"/>
              <p:cNvSpPr/>
              <p:nvPr/>
            </p:nvSpPr>
            <p:spPr>
              <a:xfrm>
                <a:off x="3888" y="3552"/>
                <a:ext cx="336" cy="0"/>
              </a:xfrm>
              <a:prstGeom prst="line">
                <a:avLst/>
              </a:prstGeom>
              <a:ln w="28575" cap="flat" cmpd="sng">
                <a:solidFill>
                  <a:schemeClr val="tx1"/>
                </a:solidFill>
                <a:prstDash val="solid"/>
                <a:headEnd type="none" w="med" len="med"/>
                <a:tailEnd type="none" w="med" len="med"/>
              </a:ln>
            </p:spPr>
          </p:sp>
          <p:sp>
            <p:nvSpPr>
              <p:cNvPr id="36887" name="Line 7"/>
              <p:cNvSpPr/>
              <p:nvPr/>
            </p:nvSpPr>
            <p:spPr>
              <a:xfrm flipV="1">
                <a:off x="4224" y="2784"/>
                <a:ext cx="144" cy="768"/>
              </a:xfrm>
              <a:prstGeom prst="line">
                <a:avLst/>
              </a:prstGeom>
              <a:ln w="28575" cap="flat" cmpd="sng">
                <a:solidFill>
                  <a:schemeClr val="tx1"/>
                </a:solidFill>
                <a:prstDash val="solid"/>
                <a:headEnd type="none" w="med" len="med"/>
                <a:tailEnd type="none" w="med" len="med"/>
              </a:ln>
            </p:spPr>
          </p:sp>
          <p:sp>
            <p:nvSpPr>
              <p:cNvPr id="36888" name="Line 8"/>
              <p:cNvSpPr/>
              <p:nvPr/>
            </p:nvSpPr>
            <p:spPr>
              <a:xfrm>
                <a:off x="4368" y="2784"/>
                <a:ext cx="0" cy="1392"/>
              </a:xfrm>
              <a:prstGeom prst="line">
                <a:avLst/>
              </a:prstGeom>
              <a:ln w="28575" cap="flat" cmpd="sng">
                <a:solidFill>
                  <a:schemeClr val="tx1"/>
                </a:solidFill>
                <a:prstDash val="solid"/>
                <a:headEnd type="none" w="med" len="med"/>
                <a:tailEnd type="none" w="med" len="med"/>
              </a:ln>
            </p:spPr>
          </p:sp>
          <p:sp>
            <p:nvSpPr>
              <p:cNvPr id="36889" name="Line 9"/>
              <p:cNvSpPr/>
              <p:nvPr/>
            </p:nvSpPr>
            <p:spPr>
              <a:xfrm>
                <a:off x="4560" y="3552"/>
                <a:ext cx="384" cy="0"/>
              </a:xfrm>
              <a:prstGeom prst="line">
                <a:avLst/>
              </a:prstGeom>
              <a:ln w="28575" cap="flat" cmpd="sng">
                <a:solidFill>
                  <a:schemeClr val="tx1"/>
                </a:solidFill>
                <a:prstDash val="solid"/>
                <a:headEnd type="none" w="med" len="med"/>
                <a:tailEnd type="none" w="med" len="med"/>
              </a:ln>
            </p:spPr>
          </p:sp>
          <p:sp>
            <p:nvSpPr>
              <p:cNvPr id="36890" name="Line 10"/>
              <p:cNvSpPr/>
              <p:nvPr/>
            </p:nvSpPr>
            <p:spPr>
              <a:xfrm>
                <a:off x="4944" y="3552"/>
                <a:ext cx="144" cy="624"/>
              </a:xfrm>
              <a:prstGeom prst="line">
                <a:avLst/>
              </a:prstGeom>
              <a:ln w="28575" cap="flat" cmpd="sng">
                <a:solidFill>
                  <a:schemeClr val="tx1"/>
                </a:solidFill>
                <a:prstDash val="solid"/>
                <a:headEnd type="none" w="med" len="med"/>
                <a:tailEnd type="none" w="med" len="med"/>
              </a:ln>
            </p:spPr>
          </p:sp>
          <p:sp>
            <p:nvSpPr>
              <p:cNvPr id="36891" name="Line 11"/>
              <p:cNvSpPr/>
              <p:nvPr/>
            </p:nvSpPr>
            <p:spPr>
              <a:xfrm flipV="1">
                <a:off x="5088" y="2880"/>
                <a:ext cx="0" cy="1344"/>
              </a:xfrm>
              <a:prstGeom prst="line">
                <a:avLst/>
              </a:prstGeom>
              <a:ln w="28575" cap="flat" cmpd="sng">
                <a:solidFill>
                  <a:schemeClr val="tx1"/>
                </a:solidFill>
                <a:prstDash val="solid"/>
                <a:headEnd type="none" w="med" len="med"/>
                <a:tailEnd type="none" w="med" len="med"/>
              </a:ln>
            </p:spPr>
          </p:sp>
          <p:sp>
            <p:nvSpPr>
              <p:cNvPr id="36892" name="Line 12"/>
              <p:cNvSpPr/>
              <p:nvPr/>
            </p:nvSpPr>
            <p:spPr>
              <a:xfrm>
                <a:off x="5232" y="3552"/>
                <a:ext cx="336" cy="0"/>
              </a:xfrm>
              <a:prstGeom prst="line">
                <a:avLst/>
              </a:prstGeom>
              <a:ln w="28575" cap="flat" cmpd="sng">
                <a:solidFill>
                  <a:schemeClr val="tx1"/>
                </a:solidFill>
                <a:prstDash val="solid"/>
                <a:headEnd type="none" w="med" len="med"/>
                <a:tailEnd type="none" w="med" len="med"/>
              </a:ln>
            </p:spPr>
          </p:sp>
          <p:sp>
            <p:nvSpPr>
              <p:cNvPr id="36893" name="Line 13"/>
              <p:cNvSpPr/>
              <p:nvPr/>
            </p:nvSpPr>
            <p:spPr>
              <a:xfrm flipV="1">
                <a:off x="4368" y="3552"/>
                <a:ext cx="192" cy="624"/>
              </a:xfrm>
              <a:prstGeom prst="line">
                <a:avLst/>
              </a:prstGeom>
              <a:ln w="28575" cap="flat" cmpd="sng">
                <a:solidFill>
                  <a:schemeClr val="tx1"/>
                </a:solidFill>
                <a:prstDash val="solid"/>
                <a:headEnd type="none" w="med" len="med"/>
                <a:tailEnd type="none" w="med" len="med"/>
              </a:ln>
            </p:spPr>
          </p:sp>
          <p:sp>
            <p:nvSpPr>
              <p:cNvPr id="36894" name="Line 14"/>
              <p:cNvSpPr/>
              <p:nvPr/>
            </p:nvSpPr>
            <p:spPr>
              <a:xfrm>
                <a:off x="5088" y="2832"/>
                <a:ext cx="144" cy="720"/>
              </a:xfrm>
              <a:prstGeom prst="line">
                <a:avLst/>
              </a:prstGeom>
              <a:ln w="28575" cap="flat" cmpd="sng">
                <a:solidFill>
                  <a:schemeClr val="tx1"/>
                </a:solidFill>
                <a:prstDash val="solid"/>
                <a:headEnd type="none" w="med" len="med"/>
                <a:tailEnd type="none" w="med" len="med"/>
              </a:ln>
            </p:spPr>
          </p:sp>
        </p:grpSp>
        <p:pic>
          <p:nvPicPr>
            <p:cNvPr id="36885" name="Picture 15" descr="边界图像"/>
            <p:cNvPicPr>
              <a:picLocks noChangeAspect="1"/>
            </p:cNvPicPr>
            <p:nvPr/>
          </p:nvPicPr>
          <p:blipFill>
            <a:blip r:embed="rId1"/>
            <a:stretch>
              <a:fillRect/>
            </a:stretch>
          </p:blipFill>
          <p:spPr>
            <a:xfrm>
              <a:off x="1033" y="2917"/>
              <a:ext cx="1968" cy="512"/>
            </a:xfrm>
            <a:prstGeom prst="rect">
              <a:avLst/>
            </a:prstGeom>
            <a:noFill/>
            <a:ln w="9525" cap="flat" cmpd="sng">
              <a:solidFill>
                <a:schemeClr val="tx1"/>
              </a:solidFill>
              <a:prstDash val="solid"/>
              <a:miter/>
              <a:headEnd type="none" w="med" len="med"/>
              <a:tailEnd type="none" w="med" len="med"/>
            </a:ln>
          </p:spPr>
        </p:pic>
      </p:grpSp>
      <p:grpSp>
        <p:nvGrpSpPr>
          <p:cNvPr id="36869" name="Group 16"/>
          <p:cNvGrpSpPr/>
          <p:nvPr/>
        </p:nvGrpSpPr>
        <p:grpSpPr>
          <a:xfrm>
            <a:off x="5132388" y="4783138"/>
            <a:ext cx="4011612" cy="2074862"/>
            <a:chOff x="3792" y="3403"/>
            <a:chExt cx="1968" cy="917"/>
          </a:xfrm>
        </p:grpSpPr>
        <p:grpSp>
          <p:nvGrpSpPr>
            <p:cNvPr id="36871" name="Group 17"/>
            <p:cNvGrpSpPr/>
            <p:nvPr/>
          </p:nvGrpSpPr>
          <p:grpSpPr>
            <a:xfrm flipV="1">
              <a:off x="3936" y="3403"/>
              <a:ext cx="1776" cy="480"/>
              <a:chOff x="3888" y="2784"/>
              <a:chExt cx="1680" cy="1440"/>
            </a:xfrm>
          </p:grpSpPr>
          <p:sp>
            <p:nvSpPr>
              <p:cNvPr id="36875" name="Line 18"/>
              <p:cNvSpPr/>
              <p:nvPr/>
            </p:nvSpPr>
            <p:spPr>
              <a:xfrm>
                <a:off x="3888" y="3552"/>
                <a:ext cx="336" cy="0"/>
              </a:xfrm>
              <a:prstGeom prst="line">
                <a:avLst/>
              </a:prstGeom>
              <a:ln w="28575" cap="flat" cmpd="sng">
                <a:solidFill>
                  <a:schemeClr val="tx1"/>
                </a:solidFill>
                <a:prstDash val="solid"/>
                <a:headEnd type="none" w="med" len="med"/>
                <a:tailEnd type="none" w="med" len="med"/>
              </a:ln>
            </p:spPr>
          </p:sp>
          <p:sp>
            <p:nvSpPr>
              <p:cNvPr id="36876" name="Line 19"/>
              <p:cNvSpPr/>
              <p:nvPr/>
            </p:nvSpPr>
            <p:spPr>
              <a:xfrm flipV="1">
                <a:off x="4224" y="2784"/>
                <a:ext cx="144" cy="768"/>
              </a:xfrm>
              <a:prstGeom prst="line">
                <a:avLst/>
              </a:prstGeom>
              <a:ln w="28575" cap="flat" cmpd="sng">
                <a:solidFill>
                  <a:schemeClr val="tx1"/>
                </a:solidFill>
                <a:prstDash val="solid"/>
                <a:headEnd type="none" w="med" len="med"/>
                <a:tailEnd type="none" w="med" len="med"/>
              </a:ln>
            </p:spPr>
          </p:sp>
          <p:sp>
            <p:nvSpPr>
              <p:cNvPr id="36877" name="Line 20"/>
              <p:cNvSpPr/>
              <p:nvPr/>
            </p:nvSpPr>
            <p:spPr>
              <a:xfrm>
                <a:off x="4368" y="2784"/>
                <a:ext cx="0" cy="1392"/>
              </a:xfrm>
              <a:prstGeom prst="line">
                <a:avLst/>
              </a:prstGeom>
              <a:ln w="28575" cap="flat" cmpd="sng">
                <a:solidFill>
                  <a:schemeClr val="tx1"/>
                </a:solidFill>
                <a:prstDash val="solid"/>
                <a:headEnd type="none" w="med" len="med"/>
                <a:tailEnd type="none" w="med" len="med"/>
              </a:ln>
            </p:spPr>
          </p:sp>
          <p:sp>
            <p:nvSpPr>
              <p:cNvPr id="36878" name="Line 21"/>
              <p:cNvSpPr/>
              <p:nvPr/>
            </p:nvSpPr>
            <p:spPr>
              <a:xfrm>
                <a:off x="4560" y="3552"/>
                <a:ext cx="384" cy="0"/>
              </a:xfrm>
              <a:prstGeom prst="line">
                <a:avLst/>
              </a:prstGeom>
              <a:ln w="28575" cap="flat" cmpd="sng">
                <a:solidFill>
                  <a:schemeClr val="tx1"/>
                </a:solidFill>
                <a:prstDash val="solid"/>
                <a:headEnd type="none" w="med" len="med"/>
                <a:tailEnd type="none" w="med" len="med"/>
              </a:ln>
            </p:spPr>
          </p:sp>
          <p:sp>
            <p:nvSpPr>
              <p:cNvPr id="36879" name="Line 22"/>
              <p:cNvSpPr/>
              <p:nvPr/>
            </p:nvSpPr>
            <p:spPr>
              <a:xfrm>
                <a:off x="4944" y="3552"/>
                <a:ext cx="144" cy="624"/>
              </a:xfrm>
              <a:prstGeom prst="line">
                <a:avLst/>
              </a:prstGeom>
              <a:ln w="28575" cap="flat" cmpd="sng">
                <a:solidFill>
                  <a:schemeClr val="tx1"/>
                </a:solidFill>
                <a:prstDash val="solid"/>
                <a:headEnd type="none" w="med" len="med"/>
                <a:tailEnd type="none" w="med" len="med"/>
              </a:ln>
            </p:spPr>
          </p:sp>
          <p:sp>
            <p:nvSpPr>
              <p:cNvPr id="36880" name="Line 23"/>
              <p:cNvSpPr/>
              <p:nvPr/>
            </p:nvSpPr>
            <p:spPr>
              <a:xfrm flipV="1">
                <a:off x="5088" y="2880"/>
                <a:ext cx="0" cy="1344"/>
              </a:xfrm>
              <a:prstGeom prst="line">
                <a:avLst/>
              </a:prstGeom>
              <a:ln w="28575" cap="flat" cmpd="sng">
                <a:solidFill>
                  <a:schemeClr val="tx1"/>
                </a:solidFill>
                <a:prstDash val="solid"/>
                <a:headEnd type="none" w="med" len="med"/>
                <a:tailEnd type="none" w="med" len="med"/>
              </a:ln>
            </p:spPr>
          </p:sp>
          <p:sp>
            <p:nvSpPr>
              <p:cNvPr id="36881" name="Line 24"/>
              <p:cNvSpPr/>
              <p:nvPr/>
            </p:nvSpPr>
            <p:spPr>
              <a:xfrm>
                <a:off x="5232" y="3552"/>
                <a:ext cx="336" cy="0"/>
              </a:xfrm>
              <a:prstGeom prst="line">
                <a:avLst/>
              </a:prstGeom>
              <a:ln w="28575" cap="flat" cmpd="sng">
                <a:solidFill>
                  <a:schemeClr val="tx1"/>
                </a:solidFill>
                <a:prstDash val="solid"/>
                <a:headEnd type="none" w="med" len="med"/>
                <a:tailEnd type="none" w="med" len="med"/>
              </a:ln>
            </p:spPr>
          </p:sp>
          <p:sp>
            <p:nvSpPr>
              <p:cNvPr id="36882" name="Line 25"/>
              <p:cNvSpPr/>
              <p:nvPr/>
            </p:nvSpPr>
            <p:spPr>
              <a:xfrm flipV="1">
                <a:off x="4368" y="3552"/>
                <a:ext cx="192" cy="624"/>
              </a:xfrm>
              <a:prstGeom prst="line">
                <a:avLst/>
              </a:prstGeom>
              <a:ln w="28575" cap="flat" cmpd="sng">
                <a:solidFill>
                  <a:schemeClr val="tx1"/>
                </a:solidFill>
                <a:prstDash val="solid"/>
                <a:headEnd type="none" w="med" len="med"/>
                <a:tailEnd type="none" w="med" len="med"/>
              </a:ln>
            </p:spPr>
          </p:sp>
          <p:sp>
            <p:nvSpPr>
              <p:cNvPr id="36883" name="Line 26"/>
              <p:cNvSpPr/>
              <p:nvPr/>
            </p:nvSpPr>
            <p:spPr>
              <a:xfrm>
                <a:off x="5088" y="2832"/>
                <a:ext cx="144" cy="720"/>
              </a:xfrm>
              <a:prstGeom prst="line">
                <a:avLst/>
              </a:prstGeom>
              <a:ln w="28575" cap="flat" cmpd="sng">
                <a:solidFill>
                  <a:schemeClr val="tx1"/>
                </a:solidFill>
                <a:prstDash val="solid"/>
                <a:headEnd type="none" w="med" len="med"/>
                <a:tailEnd type="none" w="med" len="med"/>
              </a:ln>
            </p:spPr>
          </p:sp>
        </p:grpSp>
        <p:pic>
          <p:nvPicPr>
            <p:cNvPr id="36872" name="Picture 27" descr="边界图像"/>
            <p:cNvPicPr>
              <a:picLocks noChangeAspect="1"/>
            </p:cNvPicPr>
            <p:nvPr/>
          </p:nvPicPr>
          <p:blipFill>
            <a:blip r:embed="rId1"/>
            <a:stretch>
              <a:fillRect/>
            </a:stretch>
          </p:blipFill>
          <p:spPr>
            <a:xfrm>
              <a:off x="3792" y="3979"/>
              <a:ext cx="1968" cy="341"/>
            </a:xfrm>
            <a:prstGeom prst="rect">
              <a:avLst/>
            </a:prstGeom>
            <a:noFill/>
            <a:ln w="9525" cap="flat" cmpd="sng">
              <a:solidFill>
                <a:schemeClr val="tx1"/>
              </a:solidFill>
              <a:prstDash val="solid"/>
              <a:miter/>
              <a:headEnd type="none" w="med" len="med"/>
              <a:tailEnd type="none" w="med" len="med"/>
            </a:ln>
          </p:spPr>
        </p:pic>
        <p:sp>
          <p:nvSpPr>
            <p:cNvPr id="36873" name="Oval 28"/>
            <p:cNvSpPr/>
            <p:nvPr/>
          </p:nvSpPr>
          <p:spPr>
            <a:xfrm>
              <a:off x="4368" y="3547"/>
              <a:ext cx="144" cy="144"/>
            </a:xfrm>
            <a:prstGeom prst="ellipse">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36874" name="Oval 29"/>
            <p:cNvSpPr/>
            <p:nvPr/>
          </p:nvSpPr>
          <p:spPr>
            <a:xfrm>
              <a:off x="5136" y="3547"/>
              <a:ext cx="144" cy="144"/>
            </a:xfrm>
            <a:prstGeom prst="ellipse">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546846" name="Text Box 30"/>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a:xfrm>
            <a:off x="1371600" y="0"/>
            <a:ext cx="7772400" cy="946150"/>
          </a:xfrm>
          <a:ln/>
        </p:spPr>
        <p:txBody>
          <a:bodyPr vert="horz" wrap="square" lIns="91440" tIns="45720" rIns="91440" bIns="45720" anchor="ctr" anchorCtr="0"/>
          <a:p>
            <a:pPr eaLnBrk="1" hangingPunct="1"/>
            <a:r>
              <a:rPr lang="zh-CN" altLang="en-IE" dirty="0"/>
              <a:t>常用的边缘检测器</a:t>
            </a:r>
            <a:endParaRPr lang="zh-CN" altLang="en-IE" dirty="0"/>
          </a:p>
        </p:txBody>
      </p:sp>
      <p:sp>
        <p:nvSpPr>
          <p:cNvPr id="38915" name="Rectangle 3"/>
          <p:cNvSpPr>
            <a:spLocks noGrp="1"/>
          </p:cNvSpPr>
          <p:nvPr>
            <p:ph idx="1"/>
          </p:nvPr>
        </p:nvSpPr>
        <p:spPr>
          <a:xfrm>
            <a:off x="1371600" y="908050"/>
            <a:ext cx="7772400" cy="4495800"/>
          </a:xfrm>
          <a:ln/>
        </p:spPr>
        <p:txBody>
          <a:bodyPr vert="horz" wrap="square" lIns="91440" tIns="45720" rIns="91440" bIns="45720" anchor="t" anchorCtr="0"/>
          <a:p>
            <a:pPr eaLnBrk="1" hangingPunct="1"/>
            <a:r>
              <a:rPr lang="zh-CN" altLang="en-IE" sz="2800" dirty="0"/>
              <a:t>给定图像中的一个 3*3区域，使用下面的边缘检测滤波器进行检测，它们都使用一阶导数</a:t>
            </a:r>
            <a:endParaRPr lang="en-IE" altLang="zh-CN" sz="2800" dirty="0"/>
          </a:p>
        </p:txBody>
      </p:sp>
      <p:pic>
        <p:nvPicPr>
          <p:cNvPr id="38916" name="Picture 4"/>
          <p:cNvPicPr>
            <a:picLocks noChangeAspect="1"/>
          </p:cNvPicPr>
          <p:nvPr/>
        </p:nvPicPr>
        <p:blipFill>
          <a:blip r:embed="rId1"/>
          <a:srcRect l="56952" t="24760" r="8441" b="55154"/>
          <a:stretch>
            <a:fillRect/>
          </a:stretch>
        </p:blipFill>
        <p:spPr>
          <a:xfrm>
            <a:off x="1116013" y="5111750"/>
            <a:ext cx="3000375" cy="1746250"/>
          </a:xfrm>
          <a:prstGeom prst="rect">
            <a:avLst/>
          </a:prstGeom>
          <a:noFill/>
          <a:ln w="9525">
            <a:noFill/>
          </a:ln>
        </p:spPr>
      </p:pic>
      <p:pic>
        <p:nvPicPr>
          <p:cNvPr id="38917" name="Picture 5"/>
          <p:cNvPicPr>
            <a:picLocks noChangeAspect="1"/>
          </p:cNvPicPr>
          <p:nvPr/>
        </p:nvPicPr>
        <p:blipFill>
          <a:blip r:embed="rId1"/>
          <a:srcRect l="49316" t="44249"/>
          <a:stretch>
            <a:fillRect/>
          </a:stretch>
        </p:blipFill>
        <p:spPr>
          <a:xfrm>
            <a:off x="5143500" y="2446338"/>
            <a:ext cx="4000500" cy="4411662"/>
          </a:xfrm>
          <a:prstGeom prst="rect">
            <a:avLst/>
          </a:prstGeom>
          <a:noFill/>
          <a:ln w="9525">
            <a:noFill/>
          </a:ln>
        </p:spPr>
      </p:pic>
      <p:pic>
        <p:nvPicPr>
          <p:cNvPr id="38918" name="Picture 6"/>
          <p:cNvPicPr>
            <a:picLocks noChangeAspect="1"/>
          </p:cNvPicPr>
          <p:nvPr/>
        </p:nvPicPr>
        <p:blipFill>
          <a:blip r:embed="rId1"/>
          <a:srcRect l="56952" r="8441" b="75386"/>
          <a:stretch>
            <a:fillRect/>
          </a:stretch>
        </p:blipFill>
        <p:spPr>
          <a:xfrm>
            <a:off x="1116013" y="1773238"/>
            <a:ext cx="2620962" cy="1870075"/>
          </a:xfrm>
          <a:prstGeom prst="rect">
            <a:avLst/>
          </a:prstGeom>
          <a:noFill/>
          <a:ln w="9525">
            <a:noFill/>
          </a:ln>
        </p:spPr>
      </p:pic>
      <p:sp>
        <p:nvSpPr>
          <p:cNvPr id="547847" name="Text Box 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38920" name="Rectangle 10"/>
          <p:cNvSpPr/>
          <p:nvPr/>
        </p:nvSpPr>
        <p:spPr>
          <a:xfrm>
            <a:off x="1116013" y="3878263"/>
            <a:ext cx="936625" cy="469900"/>
          </a:xfrm>
          <a:prstGeom prst="rect">
            <a:avLst/>
          </a:prstGeom>
          <a:solidFill>
            <a:schemeClr val="tx2"/>
          </a:solidFill>
          <a:ln w="12700" cap="sq" cmpd="sng">
            <a:solidFill>
              <a:schemeClr val="bg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-1</a:t>
            </a:r>
            <a:endParaRPr lang="en-US" altLang="zh-CN" sz="2400" b="1" dirty="0">
              <a:solidFill>
                <a:schemeClr val="bg2"/>
              </a:solidFill>
            </a:endParaRPr>
          </a:p>
        </p:txBody>
      </p:sp>
      <p:sp>
        <p:nvSpPr>
          <p:cNvPr id="38921" name="Rectangle 11"/>
          <p:cNvSpPr/>
          <p:nvPr/>
        </p:nvSpPr>
        <p:spPr>
          <a:xfrm>
            <a:off x="2051050" y="3878263"/>
            <a:ext cx="936625" cy="469900"/>
          </a:xfrm>
          <a:prstGeom prst="rect">
            <a:avLst/>
          </a:prstGeom>
          <a:solidFill>
            <a:schemeClr val="tx2"/>
          </a:solidFill>
          <a:ln w="12700" cap="sq" cmpd="sng">
            <a:solidFill>
              <a:schemeClr val="bg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1</a:t>
            </a:r>
            <a:endParaRPr lang="en-US" altLang="zh-CN" sz="2400" b="1" dirty="0">
              <a:solidFill>
                <a:schemeClr val="bg2"/>
              </a:solidFill>
            </a:endParaRPr>
          </a:p>
        </p:txBody>
      </p:sp>
      <p:sp>
        <p:nvSpPr>
          <p:cNvPr id="38922" name="Rectangle 12"/>
          <p:cNvSpPr/>
          <p:nvPr/>
        </p:nvSpPr>
        <p:spPr>
          <a:xfrm>
            <a:off x="3348038" y="3716338"/>
            <a:ext cx="936625" cy="469900"/>
          </a:xfrm>
          <a:prstGeom prst="rect">
            <a:avLst/>
          </a:prstGeom>
          <a:solidFill>
            <a:schemeClr val="tx2"/>
          </a:solidFill>
          <a:ln w="12700" cap="sq" cmpd="sng">
            <a:solidFill>
              <a:schemeClr val="bg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-1</a:t>
            </a:r>
            <a:endParaRPr lang="en-US" altLang="zh-CN" sz="2400" b="1" dirty="0">
              <a:solidFill>
                <a:schemeClr val="bg2"/>
              </a:solidFill>
            </a:endParaRPr>
          </a:p>
        </p:txBody>
      </p:sp>
      <p:sp>
        <p:nvSpPr>
          <p:cNvPr id="38923" name="Rectangle 13"/>
          <p:cNvSpPr/>
          <p:nvPr/>
        </p:nvSpPr>
        <p:spPr>
          <a:xfrm>
            <a:off x="3348038" y="4148138"/>
            <a:ext cx="936625" cy="469900"/>
          </a:xfrm>
          <a:prstGeom prst="rect">
            <a:avLst/>
          </a:prstGeom>
          <a:solidFill>
            <a:schemeClr val="tx2"/>
          </a:solidFill>
          <a:ln w="12700" cap="sq" cmpd="sng">
            <a:solidFill>
              <a:schemeClr val="bg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1</a:t>
            </a:r>
            <a:endParaRPr lang="en-US" altLang="zh-CN" sz="2400" b="1" dirty="0">
              <a:solidFill>
                <a:schemeClr val="bg2"/>
              </a:solidFill>
            </a:endParaRPr>
          </a:p>
        </p:txBody>
      </p:sp>
      <p:sp>
        <p:nvSpPr>
          <p:cNvPr id="38924" name="Rectangle 14"/>
          <p:cNvSpPr/>
          <p:nvPr/>
        </p:nvSpPr>
        <p:spPr>
          <a:xfrm>
            <a:off x="1547813" y="4508500"/>
            <a:ext cx="14033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IE" sz="2400" dirty="0"/>
              <a:t>梯度边缘</a:t>
            </a:r>
            <a:endParaRPr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a:xfrm>
            <a:off x="1219200" y="304800"/>
            <a:ext cx="7772400" cy="676275"/>
          </a:xfrm>
          <a:ln/>
        </p:spPr>
        <p:txBody>
          <a:bodyPr vert="horz" wrap="square" lIns="91440" tIns="45720" rIns="91440" bIns="45720" anchor="ctr" anchorCtr="0"/>
          <a:p>
            <a:pPr eaLnBrk="1" hangingPunct="1"/>
            <a:r>
              <a:rPr lang="zh-CN" altLang="en-US" sz="3200" dirty="0"/>
              <a:t>图象的分割和特征提取</a:t>
            </a:r>
            <a:r>
              <a:rPr lang="en-US" altLang="zh-CN" sz="3200" dirty="0"/>
              <a:t>-</a:t>
            </a:r>
            <a:r>
              <a:rPr lang="zh-CN" altLang="en-IE" sz="2800" dirty="0"/>
              <a:t>线检测</a:t>
            </a:r>
            <a:br>
              <a:rPr lang="zh-CN" altLang="en-IE" sz="2800" dirty="0"/>
            </a:br>
            <a:endParaRPr lang="en-IE" altLang="zh-CN" sz="2800" dirty="0"/>
          </a:p>
        </p:txBody>
      </p:sp>
      <p:sp>
        <p:nvSpPr>
          <p:cNvPr id="40963" name="Rectangle 3"/>
          <p:cNvSpPr>
            <a:spLocks noGrp="1"/>
          </p:cNvSpPr>
          <p:nvPr>
            <p:ph idx="1"/>
          </p:nvPr>
        </p:nvSpPr>
        <p:spPr>
          <a:xfrm>
            <a:off x="1116013" y="692150"/>
            <a:ext cx="7772400" cy="3024188"/>
          </a:xfrm>
          <a:ln/>
        </p:spPr>
        <p:txBody>
          <a:bodyPr vert="horz" wrap="square" lIns="91440" tIns="45720" rIns="91440" bIns="45720" anchor="t" anchorCtr="0"/>
          <a:p>
            <a:pPr eaLnBrk="1" hangingPunct="1"/>
            <a:r>
              <a:rPr lang="en-US" altLang="zh-CN" dirty="0"/>
              <a:t>Kirch</a:t>
            </a:r>
            <a:r>
              <a:rPr lang="zh-CN" altLang="en-US" dirty="0"/>
              <a:t>（</a:t>
            </a:r>
            <a:r>
              <a:rPr lang="en-US" altLang="zh-CN" dirty="0"/>
              <a:t>3x3</a:t>
            </a:r>
            <a:r>
              <a:rPr lang="zh-CN" altLang="en-US" dirty="0"/>
              <a:t>）方向算子</a:t>
            </a:r>
            <a:endParaRPr lang="zh-CN" altLang="en-IE" dirty="0"/>
          </a:p>
        </p:txBody>
      </p:sp>
      <p:grpSp>
        <p:nvGrpSpPr>
          <p:cNvPr id="40964" name="Group 4"/>
          <p:cNvGrpSpPr/>
          <p:nvPr/>
        </p:nvGrpSpPr>
        <p:grpSpPr>
          <a:xfrm>
            <a:off x="1143000" y="1628775"/>
            <a:ext cx="8001000" cy="2590800"/>
            <a:chOff x="576" y="2544"/>
            <a:chExt cx="5040" cy="1632"/>
          </a:xfrm>
        </p:grpSpPr>
        <p:grpSp>
          <p:nvGrpSpPr>
            <p:cNvPr id="41011" name="Group 5"/>
            <p:cNvGrpSpPr/>
            <p:nvPr/>
          </p:nvGrpSpPr>
          <p:grpSpPr>
            <a:xfrm>
              <a:off x="576" y="2544"/>
              <a:ext cx="1152" cy="1632"/>
              <a:chOff x="576" y="2544"/>
              <a:chExt cx="1152" cy="1632"/>
            </a:xfrm>
          </p:grpSpPr>
          <p:sp>
            <p:nvSpPr>
              <p:cNvPr id="41045" name="Rectangle 6"/>
              <p:cNvSpPr/>
              <p:nvPr/>
            </p:nvSpPr>
            <p:spPr>
              <a:xfrm>
                <a:off x="576" y="2544"/>
                <a:ext cx="384" cy="384"/>
              </a:xfrm>
              <a:prstGeom prst="rect">
                <a:avLst/>
              </a:prstGeom>
              <a:solidFill>
                <a:srgbClr val="009900"/>
              </a:solidFill>
              <a:ln w="9525" cap="flat" cmpd="sng">
                <a:solidFill>
                  <a:srgbClr val="00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a:t>
                </a:r>
                <a:r>
                  <a:rPr lang="en-US" altLang="zh-CN" sz="2400" b="1" dirty="0"/>
                  <a:t>5</a:t>
                </a:r>
                <a:endParaRPr lang="en-US" altLang="zh-CN" sz="2400" b="1" dirty="0"/>
              </a:p>
            </p:txBody>
          </p:sp>
          <p:sp>
            <p:nvSpPr>
              <p:cNvPr id="41046" name="Rectangle 7"/>
              <p:cNvSpPr/>
              <p:nvPr/>
            </p:nvSpPr>
            <p:spPr>
              <a:xfrm>
                <a:off x="960"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47" name="Rectangle 8"/>
              <p:cNvSpPr/>
              <p:nvPr/>
            </p:nvSpPr>
            <p:spPr>
              <a:xfrm>
                <a:off x="1344"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48" name="Rectangle 9"/>
              <p:cNvSpPr/>
              <p:nvPr/>
            </p:nvSpPr>
            <p:spPr>
              <a:xfrm>
                <a:off x="576"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49" name="Rectangle 10"/>
              <p:cNvSpPr/>
              <p:nvPr/>
            </p:nvSpPr>
            <p:spPr>
              <a:xfrm>
                <a:off x="960"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50" name="Rectangle 11"/>
              <p:cNvSpPr/>
              <p:nvPr/>
            </p:nvSpPr>
            <p:spPr>
              <a:xfrm>
                <a:off x="1344"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51" name="Rectangle 12"/>
              <p:cNvSpPr/>
              <p:nvPr/>
            </p:nvSpPr>
            <p:spPr>
              <a:xfrm>
                <a:off x="576"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a:t>
                </a:r>
                <a:r>
                  <a:rPr lang="en-US" altLang="zh-CN" sz="2400" b="1" dirty="0"/>
                  <a:t>5</a:t>
                </a:r>
                <a:endParaRPr lang="en-US" altLang="zh-CN" sz="2400" b="1" dirty="0"/>
              </a:p>
            </p:txBody>
          </p:sp>
          <p:sp>
            <p:nvSpPr>
              <p:cNvPr id="41052" name="Rectangle 13"/>
              <p:cNvSpPr/>
              <p:nvPr/>
            </p:nvSpPr>
            <p:spPr>
              <a:xfrm>
                <a:off x="960"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53" name="Rectangle 14"/>
              <p:cNvSpPr/>
              <p:nvPr/>
            </p:nvSpPr>
            <p:spPr>
              <a:xfrm>
                <a:off x="1344"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54" name="Rectangle 15"/>
              <p:cNvSpPr/>
              <p:nvPr/>
            </p:nvSpPr>
            <p:spPr>
              <a:xfrm>
                <a:off x="688"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rPr>
                  <a:t>垂直</a:t>
                </a:r>
                <a:r>
                  <a:rPr lang="zh-CN" altLang="en-US" sz="2400" dirty="0">
                    <a:solidFill>
                      <a:schemeClr val="accent2"/>
                    </a:solidFill>
                    <a:latin typeface="方正大黑简体" pitchFamily="65" charset="-122"/>
                    <a:ea typeface="方正大黑简体" pitchFamily="65" charset="-122"/>
                  </a:rPr>
                  <a:t>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1012" name="Group 16"/>
            <p:cNvGrpSpPr/>
            <p:nvPr/>
          </p:nvGrpSpPr>
          <p:grpSpPr>
            <a:xfrm>
              <a:off x="1872" y="2544"/>
              <a:ext cx="1152" cy="1632"/>
              <a:chOff x="1872" y="2544"/>
              <a:chExt cx="1152" cy="1632"/>
            </a:xfrm>
          </p:grpSpPr>
          <p:sp>
            <p:nvSpPr>
              <p:cNvPr id="41035" name="Rectangle 17"/>
              <p:cNvSpPr/>
              <p:nvPr/>
            </p:nvSpPr>
            <p:spPr>
              <a:xfrm>
                <a:off x="187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36" name="Rectangle 18"/>
              <p:cNvSpPr/>
              <p:nvPr/>
            </p:nvSpPr>
            <p:spPr>
              <a:xfrm>
                <a:off x="2256"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37" name="Rectangle 19"/>
              <p:cNvSpPr/>
              <p:nvPr/>
            </p:nvSpPr>
            <p:spPr>
              <a:xfrm>
                <a:off x="2640"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38" name="Rectangle 20"/>
              <p:cNvSpPr/>
              <p:nvPr/>
            </p:nvSpPr>
            <p:spPr>
              <a:xfrm>
                <a:off x="1872"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39" name="Rectangle 21"/>
              <p:cNvSpPr/>
              <p:nvPr/>
            </p:nvSpPr>
            <p:spPr>
              <a:xfrm>
                <a:off x="225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40" name="Rectangle 22"/>
              <p:cNvSpPr/>
              <p:nvPr/>
            </p:nvSpPr>
            <p:spPr>
              <a:xfrm>
                <a:off x="2640"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41" name="Rectangle 23"/>
              <p:cNvSpPr/>
              <p:nvPr/>
            </p:nvSpPr>
            <p:spPr>
              <a:xfrm>
                <a:off x="1872"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42" name="Rectangle 24"/>
              <p:cNvSpPr/>
              <p:nvPr/>
            </p:nvSpPr>
            <p:spPr>
              <a:xfrm>
                <a:off x="2256"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43" name="Rectangle 25"/>
              <p:cNvSpPr/>
              <p:nvPr/>
            </p:nvSpPr>
            <p:spPr>
              <a:xfrm>
                <a:off x="2640"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44" name="Rectangle 26"/>
              <p:cNvSpPr/>
              <p:nvPr/>
            </p:nvSpPr>
            <p:spPr>
              <a:xfrm>
                <a:off x="1996"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45度模板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1013" name="Group 27"/>
            <p:cNvGrpSpPr/>
            <p:nvPr/>
          </p:nvGrpSpPr>
          <p:grpSpPr>
            <a:xfrm>
              <a:off x="3168" y="2544"/>
              <a:ext cx="1152" cy="1632"/>
              <a:chOff x="3168" y="2544"/>
              <a:chExt cx="1152" cy="1632"/>
            </a:xfrm>
          </p:grpSpPr>
          <p:sp>
            <p:nvSpPr>
              <p:cNvPr id="41025" name="Rectangle 28"/>
              <p:cNvSpPr/>
              <p:nvPr/>
            </p:nvSpPr>
            <p:spPr>
              <a:xfrm>
                <a:off x="3168"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6" name="Rectangle 29"/>
              <p:cNvSpPr/>
              <p:nvPr/>
            </p:nvSpPr>
            <p:spPr>
              <a:xfrm>
                <a:off x="355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7" name="Rectangle 30"/>
              <p:cNvSpPr/>
              <p:nvPr/>
            </p:nvSpPr>
            <p:spPr>
              <a:xfrm>
                <a:off x="3936"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8" name="Rectangle 31"/>
              <p:cNvSpPr/>
              <p:nvPr/>
            </p:nvSpPr>
            <p:spPr>
              <a:xfrm>
                <a:off x="3168"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9" name="Rectangle 32"/>
              <p:cNvSpPr/>
              <p:nvPr/>
            </p:nvSpPr>
            <p:spPr>
              <a:xfrm>
                <a:off x="3552"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30" name="Rectangle 33"/>
              <p:cNvSpPr/>
              <p:nvPr/>
            </p:nvSpPr>
            <p:spPr>
              <a:xfrm>
                <a:off x="393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31" name="Rectangle 34"/>
              <p:cNvSpPr/>
              <p:nvPr/>
            </p:nvSpPr>
            <p:spPr>
              <a:xfrm>
                <a:off x="3168"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32" name="Rectangle 35"/>
              <p:cNvSpPr/>
              <p:nvPr/>
            </p:nvSpPr>
            <p:spPr>
              <a:xfrm>
                <a:off x="3552"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33" name="Rectangle 36"/>
              <p:cNvSpPr/>
              <p:nvPr/>
            </p:nvSpPr>
            <p:spPr>
              <a:xfrm>
                <a:off x="3936"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34" name="Rectangle 37"/>
              <p:cNvSpPr/>
              <p:nvPr/>
            </p:nvSpPr>
            <p:spPr>
              <a:xfrm>
                <a:off x="3292"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垂直模板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1014" name="Group 38"/>
            <p:cNvGrpSpPr/>
            <p:nvPr/>
          </p:nvGrpSpPr>
          <p:grpSpPr>
            <a:xfrm>
              <a:off x="4464" y="2544"/>
              <a:ext cx="1152" cy="1632"/>
              <a:chOff x="4464" y="2544"/>
              <a:chExt cx="1152" cy="1632"/>
            </a:xfrm>
          </p:grpSpPr>
          <p:sp>
            <p:nvSpPr>
              <p:cNvPr id="41015" name="Rectangle 39"/>
              <p:cNvSpPr/>
              <p:nvPr/>
            </p:nvSpPr>
            <p:spPr>
              <a:xfrm>
                <a:off x="4464"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16" name="Rectangle 40"/>
              <p:cNvSpPr/>
              <p:nvPr/>
            </p:nvSpPr>
            <p:spPr>
              <a:xfrm>
                <a:off x="4848"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17" name="Rectangle 41"/>
              <p:cNvSpPr/>
              <p:nvPr/>
            </p:nvSpPr>
            <p:spPr>
              <a:xfrm>
                <a:off x="523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18" name="Rectangle 42"/>
              <p:cNvSpPr/>
              <p:nvPr/>
            </p:nvSpPr>
            <p:spPr>
              <a:xfrm>
                <a:off x="4464"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19" name="Rectangle 43"/>
              <p:cNvSpPr/>
              <p:nvPr/>
            </p:nvSpPr>
            <p:spPr>
              <a:xfrm>
                <a:off x="4848"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20" name="Rectangle 44"/>
              <p:cNvSpPr/>
              <p:nvPr/>
            </p:nvSpPr>
            <p:spPr>
              <a:xfrm>
                <a:off x="5232"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21" name="Rectangle 45"/>
              <p:cNvSpPr/>
              <p:nvPr/>
            </p:nvSpPr>
            <p:spPr>
              <a:xfrm>
                <a:off x="4464"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22" name="Rectangle 46"/>
              <p:cNvSpPr/>
              <p:nvPr/>
            </p:nvSpPr>
            <p:spPr>
              <a:xfrm>
                <a:off x="4848"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23" name="Rectangle 47"/>
              <p:cNvSpPr/>
              <p:nvPr/>
            </p:nvSpPr>
            <p:spPr>
              <a:xfrm>
                <a:off x="5232"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24" name="Rectangle 48"/>
              <p:cNvSpPr/>
              <p:nvPr/>
            </p:nvSpPr>
            <p:spPr>
              <a:xfrm>
                <a:off x="4540" y="3888"/>
                <a:ext cx="980"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135度模板</a:t>
                </a:r>
                <a:endParaRPr lang="zh-CN" altLang="en-US" sz="2400" dirty="0">
                  <a:solidFill>
                    <a:schemeClr val="accent2"/>
                  </a:solidFill>
                  <a:latin typeface="方正大黑简体" pitchFamily="65" charset="-122"/>
                  <a:ea typeface="方正大黑简体" pitchFamily="65" charset="-122"/>
                </a:endParaRPr>
              </a:p>
            </p:txBody>
          </p:sp>
        </p:grpSp>
      </p:grpSp>
      <p:sp>
        <p:nvSpPr>
          <p:cNvPr id="549937" name="Text Box 4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grpSp>
        <p:nvGrpSpPr>
          <p:cNvPr id="40966" name="Group 50"/>
          <p:cNvGrpSpPr/>
          <p:nvPr/>
        </p:nvGrpSpPr>
        <p:grpSpPr>
          <a:xfrm>
            <a:off x="1143000" y="4267200"/>
            <a:ext cx="8001000" cy="2590800"/>
            <a:chOff x="576" y="2544"/>
            <a:chExt cx="5040" cy="1632"/>
          </a:xfrm>
        </p:grpSpPr>
        <p:grpSp>
          <p:nvGrpSpPr>
            <p:cNvPr id="40967" name="Group 51"/>
            <p:cNvGrpSpPr/>
            <p:nvPr/>
          </p:nvGrpSpPr>
          <p:grpSpPr>
            <a:xfrm>
              <a:off x="576" y="2544"/>
              <a:ext cx="1152" cy="1632"/>
              <a:chOff x="576" y="2544"/>
              <a:chExt cx="1152" cy="1632"/>
            </a:xfrm>
          </p:grpSpPr>
          <p:sp>
            <p:nvSpPr>
              <p:cNvPr id="41001" name="Rectangle 52"/>
              <p:cNvSpPr/>
              <p:nvPr/>
            </p:nvSpPr>
            <p:spPr>
              <a:xfrm>
                <a:off x="576"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2" name="Rectangle 53"/>
              <p:cNvSpPr/>
              <p:nvPr/>
            </p:nvSpPr>
            <p:spPr>
              <a:xfrm>
                <a:off x="960"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3" name="Rectangle 54"/>
              <p:cNvSpPr/>
              <p:nvPr/>
            </p:nvSpPr>
            <p:spPr>
              <a:xfrm>
                <a:off x="1344"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04" name="Rectangle 55"/>
              <p:cNvSpPr/>
              <p:nvPr/>
            </p:nvSpPr>
            <p:spPr>
              <a:xfrm>
                <a:off x="57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5" name="Rectangle 56"/>
              <p:cNvSpPr/>
              <p:nvPr/>
            </p:nvSpPr>
            <p:spPr>
              <a:xfrm>
                <a:off x="960"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1006" name="Rectangle 57"/>
              <p:cNvSpPr/>
              <p:nvPr/>
            </p:nvSpPr>
            <p:spPr>
              <a:xfrm>
                <a:off x="1344"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07" name="Rectangle 58"/>
              <p:cNvSpPr/>
              <p:nvPr/>
            </p:nvSpPr>
            <p:spPr>
              <a:xfrm>
                <a:off x="576"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8" name="Rectangle 59"/>
              <p:cNvSpPr/>
              <p:nvPr/>
            </p:nvSpPr>
            <p:spPr>
              <a:xfrm>
                <a:off x="960"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9" name="Rectangle 60"/>
              <p:cNvSpPr/>
              <p:nvPr/>
            </p:nvSpPr>
            <p:spPr>
              <a:xfrm>
                <a:off x="1344" y="3312"/>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1010" name="Rectangle 61"/>
              <p:cNvSpPr/>
              <p:nvPr/>
            </p:nvSpPr>
            <p:spPr>
              <a:xfrm>
                <a:off x="688"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rPr>
                  <a:t>垂直</a:t>
                </a:r>
                <a:r>
                  <a:rPr lang="zh-CN" altLang="en-US" sz="2400" dirty="0">
                    <a:solidFill>
                      <a:schemeClr val="accent2"/>
                    </a:solidFill>
                    <a:latin typeface="方正大黑简体" pitchFamily="65" charset="-122"/>
                    <a:ea typeface="方正大黑简体" pitchFamily="65" charset="-122"/>
                  </a:rPr>
                  <a:t>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0968" name="Group 62"/>
            <p:cNvGrpSpPr/>
            <p:nvPr/>
          </p:nvGrpSpPr>
          <p:grpSpPr>
            <a:xfrm>
              <a:off x="1872" y="2544"/>
              <a:ext cx="1152" cy="1632"/>
              <a:chOff x="1872" y="2544"/>
              <a:chExt cx="1152" cy="1632"/>
            </a:xfrm>
          </p:grpSpPr>
          <p:sp>
            <p:nvSpPr>
              <p:cNvPr id="40991" name="Rectangle 63"/>
              <p:cNvSpPr/>
              <p:nvPr/>
            </p:nvSpPr>
            <p:spPr>
              <a:xfrm>
                <a:off x="187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2" name="Rectangle 64"/>
              <p:cNvSpPr/>
              <p:nvPr/>
            </p:nvSpPr>
            <p:spPr>
              <a:xfrm>
                <a:off x="2256"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93" name="Rectangle 65"/>
              <p:cNvSpPr/>
              <p:nvPr/>
            </p:nvSpPr>
            <p:spPr>
              <a:xfrm>
                <a:off x="2640"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94" name="Rectangle 66"/>
              <p:cNvSpPr/>
              <p:nvPr/>
            </p:nvSpPr>
            <p:spPr>
              <a:xfrm>
                <a:off x="1872"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5" name="Rectangle 67"/>
              <p:cNvSpPr/>
              <p:nvPr/>
            </p:nvSpPr>
            <p:spPr>
              <a:xfrm>
                <a:off x="225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0996" name="Rectangle 68"/>
              <p:cNvSpPr/>
              <p:nvPr/>
            </p:nvSpPr>
            <p:spPr>
              <a:xfrm>
                <a:off x="2640"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97" name="Rectangle 69"/>
              <p:cNvSpPr/>
              <p:nvPr/>
            </p:nvSpPr>
            <p:spPr>
              <a:xfrm>
                <a:off x="1872"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8" name="Rectangle 70"/>
              <p:cNvSpPr/>
              <p:nvPr/>
            </p:nvSpPr>
            <p:spPr>
              <a:xfrm>
                <a:off x="2256"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9" name="Rectangle 71"/>
              <p:cNvSpPr/>
              <p:nvPr/>
            </p:nvSpPr>
            <p:spPr>
              <a:xfrm>
                <a:off x="2640"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1000" name="Rectangle 72"/>
              <p:cNvSpPr/>
              <p:nvPr/>
            </p:nvSpPr>
            <p:spPr>
              <a:xfrm>
                <a:off x="1996"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45度模板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0969" name="Group 73"/>
            <p:cNvGrpSpPr/>
            <p:nvPr/>
          </p:nvGrpSpPr>
          <p:grpSpPr>
            <a:xfrm>
              <a:off x="3168" y="2544"/>
              <a:ext cx="1152" cy="1632"/>
              <a:chOff x="3168" y="2544"/>
              <a:chExt cx="1152" cy="1632"/>
            </a:xfrm>
          </p:grpSpPr>
          <p:sp>
            <p:nvSpPr>
              <p:cNvPr id="40981" name="Rectangle 74"/>
              <p:cNvSpPr/>
              <p:nvPr/>
            </p:nvSpPr>
            <p:spPr>
              <a:xfrm>
                <a:off x="3168"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82" name="Rectangle 75"/>
              <p:cNvSpPr/>
              <p:nvPr/>
            </p:nvSpPr>
            <p:spPr>
              <a:xfrm>
                <a:off x="3552"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83" name="Rectangle 76"/>
              <p:cNvSpPr/>
              <p:nvPr/>
            </p:nvSpPr>
            <p:spPr>
              <a:xfrm>
                <a:off x="3936"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84" name="Rectangle 77"/>
              <p:cNvSpPr/>
              <p:nvPr/>
            </p:nvSpPr>
            <p:spPr>
              <a:xfrm>
                <a:off x="3168"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85" name="Rectangle 78"/>
              <p:cNvSpPr/>
              <p:nvPr/>
            </p:nvSpPr>
            <p:spPr>
              <a:xfrm>
                <a:off x="3552"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0986" name="Rectangle 79"/>
              <p:cNvSpPr/>
              <p:nvPr/>
            </p:nvSpPr>
            <p:spPr>
              <a:xfrm>
                <a:off x="3936"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87" name="Rectangle 80"/>
              <p:cNvSpPr/>
              <p:nvPr/>
            </p:nvSpPr>
            <p:spPr>
              <a:xfrm>
                <a:off x="3168"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88" name="Rectangle 81"/>
              <p:cNvSpPr/>
              <p:nvPr/>
            </p:nvSpPr>
            <p:spPr>
              <a:xfrm>
                <a:off x="3552"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89" name="Rectangle 82"/>
              <p:cNvSpPr/>
              <p:nvPr/>
            </p:nvSpPr>
            <p:spPr>
              <a:xfrm>
                <a:off x="3936"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90" name="Rectangle 83"/>
              <p:cNvSpPr/>
              <p:nvPr/>
            </p:nvSpPr>
            <p:spPr>
              <a:xfrm>
                <a:off x="3292" y="3888"/>
                <a:ext cx="884"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rPr>
                  <a:t>水平</a:t>
                </a:r>
                <a:r>
                  <a:rPr lang="zh-CN" altLang="en-US" sz="2400" dirty="0">
                    <a:solidFill>
                      <a:schemeClr val="accent2"/>
                    </a:solidFill>
                    <a:latin typeface="方正大黑简体" pitchFamily="65" charset="-122"/>
                    <a:ea typeface="方正大黑简体" pitchFamily="65" charset="-122"/>
                  </a:rPr>
                  <a:t>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0970" name="Group 84"/>
            <p:cNvGrpSpPr/>
            <p:nvPr/>
          </p:nvGrpSpPr>
          <p:grpSpPr>
            <a:xfrm>
              <a:off x="4464" y="2544"/>
              <a:ext cx="1152" cy="1632"/>
              <a:chOff x="4464" y="2544"/>
              <a:chExt cx="1152" cy="1632"/>
            </a:xfrm>
          </p:grpSpPr>
          <p:sp>
            <p:nvSpPr>
              <p:cNvPr id="40971" name="Rectangle 85"/>
              <p:cNvSpPr/>
              <p:nvPr/>
            </p:nvSpPr>
            <p:spPr>
              <a:xfrm>
                <a:off x="4464"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72" name="Rectangle 86"/>
              <p:cNvSpPr/>
              <p:nvPr/>
            </p:nvSpPr>
            <p:spPr>
              <a:xfrm>
                <a:off x="4848" y="2544"/>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73" name="Rectangle 87"/>
              <p:cNvSpPr/>
              <p:nvPr/>
            </p:nvSpPr>
            <p:spPr>
              <a:xfrm>
                <a:off x="5232" y="2544"/>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74" name="Rectangle 88"/>
              <p:cNvSpPr/>
              <p:nvPr/>
            </p:nvSpPr>
            <p:spPr>
              <a:xfrm>
                <a:off x="4464" y="2928"/>
                <a:ext cx="384" cy="384"/>
              </a:xfrm>
              <a:prstGeom prst="rect">
                <a:avLst/>
              </a:prstGeom>
              <a:solidFill>
                <a:srgbClr val="00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-5</a:t>
                </a:r>
                <a:endParaRPr lang="en-US" altLang="zh-CN" sz="2400" b="1" dirty="0"/>
              </a:p>
            </p:txBody>
          </p:sp>
          <p:sp>
            <p:nvSpPr>
              <p:cNvPr id="40975" name="Rectangle 89"/>
              <p:cNvSpPr/>
              <p:nvPr/>
            </p:nvSpPr>
            <p:spPr>
              <a:xfrm>
                <a:off x="4848"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0</a:t>
                </a:r>
                <a:endParaRPr lang="en-US" altLang="zh-CN" sz="2400" b="1" dirty="0"/>
              </a:p>
            </p:txBody>
          </p:sp>
          <p:sp>
            <p:nvSpPr>
              <p:cNvPr id="40976" name="Rectangle 90"/>
              <p:cNvSpPr/>
              <p:nvPr/>
            </p:nvSpPr>
            <p:spPr>
              <a:xfrm>
                <a:off x="5232" y="2928"/>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77" name="Rectangle 91"/>
              <p:cNvSpPr/>
              <p:nvPr/>
            </p:nvSpPr>
            <p:spPr>
              <a:xfrm>
                <a:off x="4464"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78" name="Rectangle 92"/>
              <p:cNvSpPr/>
              <p:nvPr/>
            </p:nvSpPr>
            <p:spPr>
              <a:xfrm>
                <a:off x="4848"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79" name="Rectangle 93"/>
              <p:cNvSpPr/>
              <p:nvPr/>
            </p:nvSpPr>
            <p:spPr>
              <a:xfrm>
                <a:off x="5232" y="3312"/>
                <a:ext cx="384" cy="38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t>3</a:t>
                </a:r>
                <a:endParaRPr lang="en-US" altLang="zh-CN" sz="2400" b="1" dirty="0"/>
              </a:p>
            </p:txBody>
          </p:sp>
          <p:sp>
            <p:nvSpPr>
              <p:cNvPr id="40980" name="Rectangle 94"/>
              <p:cNvSpPr/>
              <p:nvPr/>
            </p:nvSpPr>
            <p:spPr>
              <a:xfrm>
                <a:off x="4540" y="3888"/>
                <a:ext cx="980" cy="288"/>
              </a:xfrm>
              <a:prstGeom prst="rect">
                <a:avLst/>
              </a:prstGeom>
              <a:solidFill>
                <a:schemeClr val="hlink"/>
              </a:solid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135度模板</a:t>
                </a:r>
                <a:endParaRPr lang="zh-CN" altLang="en-US" sz="2400" dirty="0">
                  <a:solidFill>
                    <a:schemeClr val="accent2"/>
                  </a:solidFill>
                  <a:latin typeface="方正大黑简体" pitchFamily="65" charset="-122"/>
                  <a:ea typeface="方正大黑简体" pitchFamily="65" charset="-122"/>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3"/>
          <p:cNvSpPr>
            <a:spLocks noGrp="1"/>
          </p:cNvSpPr>
          <p:nvPr>
            <p:ph idx="1"/>
          </p:nvPr>
        </p:nvSpPr>
        <p:spPr>
          <a:xfrm>
            <a:off x="1042988" y="765175"/>
            <a:ext cx="7772400" cy="3848100"/>
          </a:xfrm>
          <a:ln/>
        </p:spPr>
        <p:txBody>
          <a:bodyPr vert="horz" wrap="square" lIns="91440" tIns="45720" rIns="91440" bIns="45720" anchor="t" anchorCtr="0"/>
          <a:p>
            <a:pPr eaLnBrk="1" hangingPunct="1"/>
            <a:r>
              <a:rPr lang="zh-CN" altLang="en-IE" sz="2600" dirty="0"/>
              <a:t>计算机图像处理的两个目的：产生更适合人观察和识别的图像；有助计算机自动识别和理解图像。</a:t>
            </a:r>
            <a:endParaRPr lang="zh-CN" altLang="en-IE" sz="2600" dirty="0"/>
          </a:p>
          <a:p>
            <a:pPr eaLnBrk="1" hangingPunct="1"/>
            <a:r>
              <a:rPr lang="zh-CN" altLang="en-IE" sz="2600" dirty="0"/>
              <a:t>图像处理的研究和应用中，人们往往仅仅对图像中某些部分感兴趣（目标和对象）</a:t>
            </a:r>
            <a:endParaRPr lang="zh-CN" altLang="en-IE" sz="2600" dirty="0"/>
          </a:p>
          <a:p>
            <a:pPr eaLnBrk="1" hangingPunct="1"/>
            <a:r>
              <a:rPr lang="zh-CN" altLang="en-IE" sz="2600" dirty="0"/>
              <a:t>目标和对象是图像中特定的，具有独特性质的区域。</a:t>
            </a:r>
            <a:endParaRPr lang="zh-CN" altLang="en-IE" sz="2600" dirty="0"/>
          </a:p>
          <a:p>
            <a:pPr eaLnBrk="1" hangingPunct="1"/>
            <a:r>
              <a:rPr lang="zh-CN" altLang="en-IE" sz="2600" dirty="0"/>
              <a:t>图像处理</a:t>
            </a:r>
            <a:r>
              <a:rPr lang="en-IE" altLang="zh-CN" sz="2600" dirty="0"/>
              <a:t>-</a:t>
            </a:r>
            <a:r>
              <a:rPr lang="zh-CN" altLang="en-IE" sz="2600" dirty="0"/>
              <a:t>图像之间进行变换以改善图像视觉效果。</a:t>
            </a:r>
            <a:endParaRPr lang="zh-CN" altLang="en-IE" sz="2600" dirty="0"/>
          </a:p>
          <a:p>
            <a:pPr eaLnBrk="1" hangingPunct="1"/>
            <a:r>
              <a:rPr lang="zh-CN" altLang="en-IE" sz="2600" dirty="0"/>
              <a:t>图像分析</a:t>
            </a:r>
            <a:r>
              <a:rPr lang="en-IE" altLang="zh-CN" sz="2600" dirty="0"/>
              <a:t>-</a:t>
            </a:r>
            <a:r>
              <a:rPr lang="zh-CN" altLang="en-IE" sz="2600" dirty="0"/>
              <a:t>对图像中感兴趣的目标进行检测和识别。</a:t>
            </a:r>
            <a:endParaRPr lang="zh-CN" altLang="en-IE" sz="2600" dirty="0"/>
          </a:p>
          <a:p>
            <a:pPr eaLnBrk="1" hangingPunct="1"/>
            <a:r>
              <a:rPr lang="zh-CN" altLang="en-IE" sz="2600" dirty="0"/>
              <a:t>图像理解</a:t>
            </a:r>
            <a:r>
              <a:rPr lang="en-IE" altLang="zh-CN" sz="2600" dirty="0"/>
              <a:t>-</a:t>
            </a:r>
            <a:r>
              <a:rPr lang="zh-CN" altLang="en-IE" sz="2600" dirty="0"/>
              <a:t>在分析的基础上进一步研究图像中各目标的性质和他们之间的关系，并给出原始客观场景的解释。</a:t>
            </a:r>
            <a:endParaRPr lang="zh-CN" altLang="en-US" sz="2600" dirty="0"/>
          </a:p>
        </p:txBody>
      </p:sp>
      <p:sp>
        <p:nvSpPr>
          <p:cNvPr id="435204" name="Text Box 4"/>
          <p:cNvSpPr txBox="1">
            <a:spLocks noChangeArrowheads="1"/>
          </p:cNvSpPr>
          <p:nvPr/>
        </p:nvSpPr>
        <p:spPr bwMode="auto">
          <a:xfrm>
            <a:off x="120650" y="3760788"/>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435205"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6149" name="Rectangle 7"/>
          <p:cNvSpPr/>
          <p:nvPr/>
        </p:nvSpPr>
        <p:spPr>
          <a:xfrm>
            <a:off x="161925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a:xfrm>
            <a:off x="1371600" y="188913"/>
            <a:ext cx="7772400" cy="603250"/>
          </a:xfrm>
          <a:ln/>
        </p:spPr>
        <p:txBody>
          <a:bodyPr vert="horz" wrap="square" lIns="91440" tIns="45720" rIns="91440" bIns="45720" anchor="ctr" anchorCtr="0"/>
          <a:p>
            <a:pPr algn="ctr" eaLnBrk="1" hangingPunct="1"/>
            <a:r>
              <a:rPr lang="zh-CN" altLang="en-IE" sz="4000" dirty="0"/>
              <a:t>常用的边缘检测器</a:t>
            </a:r>
            <a:endParaRPr lang="zh-CN" altLang="en-US" sz="4000" dirty="0"/>
          </a:p>
        </p:txBody>
      </p:sp>
      <p:pic>
        <p:nvPicPr>
          <p:cNvPr id="43011" name="Picture 3" descr="5x5Kirs"/>
          <p:cNvPicPr>
            <a:picLocks noChangeAspect="1"/>
          </p:cNvPicPr>
          <p:nvPr>
            <p:ph sz="half" idx="1"/>
          </p:nvPr>
        </p:nvPicPr>
        <p:blipFill>
          <a:blip r:embed="rId1"/>
          <a:srcRect/>
          <a:stretch>
            <a:fillRect/>
          </a:stretch>
        </p:blipFill>
        <p:spPr>
          <a:xfrm>
            <a:off x="1258888" y="836613"/>
            <a:ext cx="7885112" cy="2490787"/>
          </a:xfrm>
          <a:ln/>
        </p:spPr>
      </p:pic>
      <p:sp>
        <p:nvSpPr>
          <p:cNvPr id="55194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43013" name="Rectangle 5"/>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43014" name="Rectangle 6"/>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43015" name="Rectangle 7"/>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43016" name="Rectangle 8"/>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43017" name="Picture 9" descr="5x5Nevitia"/>
          <p:cNvPicPr>
            <a:picLocks noChangeAspect="1"/>
          </p:cNvPicPr>
          <p:nvPr>
            <p:ph sz="half" idx="2"/>
          </p:nvPr>
        </p:nvPicPr>
        <p:blipFill>
          <a:blip r:embed="rId2"/>
          <a:srcRect/>
          <a:stretch>
            <a:fillRect/>
          </a:stretch>
        </p:blipFill>
        <p:spPr>
          <a:xfrm>
            <a:off x="1835150" y="3357563"/>
            <a:ext cx="6697663" cy="3443287"/>
          </a:xfr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xfrm>
            <a:off x="1219200" y="304800"/>
            <a:ext cx="7772400" cy="676275"/>
          </a:xfrm>
          <a:ln/>
        </p:spPr>
        <p:txBody>
          <a:bodyPr vert="horz" wrap="square" lIns="91440" tIns="45720" rIns="91440" bIns="45720" anchor="ctr" anchorCtr="0"/>
          <a:p>
            <a:pPr eaLnBrk="1" hangingPunct="1"/>
            <a:r>
              <a:rPr lang="zh-CN" altLang="en-US" sz="3200" dirty="0"/>
              <a:t>图象的分割和特征提取</a:t>
            </a:r>
            <a:r>
              <a:rPr lang="en-US" altLang="zh-CN" sz="3200" dirty="0"/>
              <a:t>-</a:t>
            </a:r>
            <a:r>
              <a:rPr lang="zh-CN" altLang="en-IE" sz="2800" dirty="0"/>
              <a:t>线检测</a:t>
            </a:r>
            <a:br>
              <a:rPr lang="zh-CN" altLang="en-IE" sz="2800" dirty="0"/>
            </a:br>
            <a:endParaRPr lang="en-IE" altLang="zh-CN" sz="2800" dirty="0"/>
          </a:p>
        </p:txBody>
      </p:sp>
      <p:sp>
        <p:nvSpPr>
          <p:cNvPr id="45059" name="Rectangle 3"/>
          <p:cNvSpPr>
            <a:spLocks noGrp="1"/>
          </p:cNvSpPr>
          <p:nvPr>
            <p:ph idx="1"/>
          </p:nvPr>
        </p:nvSpPr>
        <p:spPr>
          <a:xfrm>
            <a:off x="1116013" y="692150"/>
            <a:ext cx="7772400" cy="3024188"/>
          </a:xfrm>
          <a:ln/>
        </p:spPr>
        <p:txBody>
          <a:bodyPr vert="horz" wrap="square" lIns="91440" tIns="45720" rIns="91440" bIns="45720" anchor="t" anchorCtr="0"/>
          <a:p>
            <a:pPr eaLnBrk="1" hangingPunct="1"/>
            <a:r>
              <a:rPr lang="zh-CN" altLang="en-US" dirty="0"/>
              <a:t>通过比较典型模板的计算值，确定一个点是否在某个方向的线上</a:t>
            </a:r>
            <a:endParaRPr lang="zh-CN" altLang="en-US" dirty="0"/>
          </a:p>
          <a:p>
            <a:pPr eaLnBrk="1" hangingPunct="1"/>
            <a:r>
              <a:rPr lang="zh-CN" altLang="en-US" dirty="0"/>
              <a:t>你也可以设计其它模板：</a:t>
            </a:r>
            <a:endParaRPr lang="zh-CN" altLang="en-US" dirty="0"/>
          </a:p>
          <a:p>
            <a:pPr lvl="1" eaLnBrk="1" hangingPunct="1"/>
            <a:r>
              <a:rPr lang="zh-CN" altLang="en-IE" dirty="0"/>
              <a:t>模板系数之和为0</a:t>
            </a:r>
            <a:endParaRPr lang="zh-CN" altLang="en-IE" dirty="0"/>
          </a:p>
          <a:p>
            <a:pPr lvl="1" eaLnBrk="1" hangingPunct="1"/>
            <a:r>
              <a:rPr lang="zh-CN" altLang="en-IE" dirty="0"/>
              <a:t>感兴趣的方向系数值较大</a:t>
            </a:r>
            <a:endParaRPr lang="zh-CN" altLang="en-IE" dirty="0"/>
          </a:p>
        </p:txBody>
      </p:sp>
      <p:grpSp>
        <p:nvGrpSpPr>
          <p:cNvPr id="45060" name="Group 4"/>
          <p:cNvGrpSpPr/>
          <p:nvPr/>
        </p:nvGrpSpPr>
        <p:grpSpPr>
          <a:xfrm>
            <a:off x="1143000" y="3860800"/>
            <a:ext cx="8001000" cy="2590800"/>
            <a:chOff x="576" y="2544"/>
            <a:chExt cx="5040" cy="1632"/>
          </a:xfrm>
        </p:grpSpPr>
        <p:grpSp>
          <p:nvGrpSpPr>
            <p:cNvPr id="45062" name="Group 5"/>
            <p:cNvGrpSpPr/>
            <p:nvPr/>
          </p:nvGrpSpPr>
          <p:grpSpPr>
            <a:xfrm>
              <a:off x="576" y="2544"/>
              <a:ext cx="1152" cy="1632"/>
              <a:chOff x="576" y="2544"/>
              <a:chExt cx="1152" cy="1632"/>
            </a:xfrm>
          </p:grpSpPr>
          <p:sp>
            <p:nvSpPr>
              <p:cNvPr id="45096" name="Rectangle 6"/>
              <p:cNvSpPr/>
              <p:nvPr/>
            </p:nvSpPr>
            <p:spPr>
              <a:xfrm>
                <a:off x="576"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7" name="Rectangle 7"/>
              <p:cNvSpPr/>
              <p:nvPr/>
            </p:nvSpPr>
            <p:spPr>
              <a:xfrm>
                <a:off x="960"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8" name="Rectangle 8"/>
              <p:cNvSpPr/>
              <p:nvPr/>
            </p:nvSpPr>
            <p:spPr>
              <a:xfrm>
                <a:off x="1344"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9" name="Rectangle 9"/>
              <p:cNvSpPr/>
              <p:nvPr/>
            </p:nvSpPr>
            <p:spPr>
              <a:xfrm>
                <a:off x="576"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100" name="Rectangle 10"/>
              <p:cNvSpPr/>
              <p:nvPr/>
            </p:nvSpPr>
            <p:spPr>
              <a:xfrm>
                <a:off x="960"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101" name="Rectangle 11"/>
              <p:cNvSpPr/>
              <p:nvPr/>
            </p:nvSpPr>
            <p:spPr>
              <a:xfrm>
                <a:off x="1344"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102" name="Rectangle 12"/>
              <p:cNvSpPr/>
              <p:nvPr/>
            </p:nvSpPr>
            <p:spPr>
              <a:xfrm>
                <a:off x="576"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103" name="Rectangle 13"/>
              <p:cNvSpPr/>
              <p:nvPr/>
            </p:nvSpPr>
            <p:spPr>
              <a:xfrm>
                <a:off x="960"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104" name="Rectangle 14"/>
              <p:cNvSpPr/>
              <p:nvPr/>
            </p:nvSpPr>
            <p:spPr>
              <a:xfrm>
                <a:off x="1344"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105" name="Rectangle 15"/>
              <p:cNvSpPr/>
              <p:nvPr/>
            </p:nvSpPr>
            <p:spPr>
              <a:xfrm>
                <a:off x="688" y="3888"/>
                <a:ext cx="88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水平模板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5063" name="Group 16"/>
            <p:cNvGrpSpPr/>
            <p:nvPr/>
          </p:nvGrpSpPr>
          <p:grpSpPr>
            <a:xfrm>
              <a:off x="1872" y="2544"/>
              <a:ext cx="1152" cy="1632"/>
              <a:chOff x="1872" y="2544"/>
              <a:chExt cx="1152" cy="1632"/>
            </a:xfrm>
          </p:grpSpPr>
          <p:sp>
            <p:nvSpPr>
              <p:cNvPr id="45086" name="Rectangle 17"/>
              <p:cNvSpPr/>
              <p:nvPr/>
            </p:nvSpPr>
            <p:spPr>
              <a:xfrm>
                <a:off x="1872"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7" name="Rectangle 18"/>
              <p:cNvSpPr/>
              <p:nvPr/>
            </p:nvSpPr>
            <p:spPr>
              <a:xfrm>
                <a:off x="2256"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8" name="Rectangle 19"/>
              <p:cNvSpPr/>
              <p:nvPr/>
            </p:nvSpPr>
            <p:spPr>
              <a:xfrm>
                <a:off x="2640" y="2544"/>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89" name="Rectangle 20"/>
              <p:cNvSpPr/>
              <p:nvPr/>
            </p:nvSpPr>
            <p:spPr>
              <a:xfrm>
                <a:off x="1872"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0" name="Rectangle 21"/>
              <p:cNvSpPr/>
              <p:nvPr/>
            </p:nvSpPr>
            <p:spPr>
              <a:xfrm>
                <a:off x="2256"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91" name="Rectangle 22"/>
              <p:cNvSpPr/>
              <p:nvPr/>
            </p:nvSpPr>
            <p:spPr>
              <a:xfrm>
                <a:off x="2640"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2" name="Rectangle 23"/>
              <p:cNvSpPr/>
              <p:nvPr/>
            </p:nvSpPr>
            <p:spPr>
              <a:xfrm>
                <a:off x="1872" y="3312"/>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93" name="Rectangle 24"/>
              <p:cNvSpPr/>
              <p:nvPr/>
            </p:nvSpPr>
            <p:spPr>
              <a:xfrm>
                <a:off x="2256"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4" name="Rectangle 25"/>
              <p:cNvSpPr/>
              <p:nvPr/>
            </p:nvSpPr>
            <p:spPr>
              <a:xfrm>
                <a:off x="2640"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95" name="Rectangle 26"/>
              <p:cNvSpPr/>
              <p:nvPr/>
            </p:nvSpPr>
            <p:spPr>
              <a:xfrm>
                <a:off x="1996" y="3888"/>
                <a:ext cx="88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45度模板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5064" name="Group 27"/>
            <p:cNvGrpSpPr/>
            <p:nvPr/>
          </p:nvGrpSpPr>
          <p:grpSpPr>
            <a:xfrm>
              <a:off x="3168" y="2544"/>
              <a:ext cx="1152" cy="1632"/>
              <a:chOff x="3168" y="2544"/>
              <a:chExt cx="1152" cy="1632"/>
            </a:xfrm>
          </p:grpSpPr>
          <p:sp>
            <p:nvSpPr>
              <p:cNvPr id="45076" name="Rectangle 28"/>
              <p:cNvSpPr/>
              <p:nvPr/>
            </p:nvSpPr>
            <p:spPr>
              <a:xfrm>
                <a:off x="3168"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7" name="Rectangle 29"/>
              <p:cNvSpPr/>
              <p:nvPr/>
            </p:nvSpPr>
            <p:spPr>
              <a:xfrm>
                <a:off x="3552" y="2544"/>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78" name="Rectangle 30"/>
              <p:cNvSpPr/>
              <p:nvPr/>
            </p:nvSpPr>
            <p:spPr>
              <a:xfrm>
                <a:off x="3936"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9" name="Rectangle 31"/>
              <p:cNvSpPr/>
              <p:nvPr/>
            </p:nvSpPr>
            <p:spPr>
              <a:xfrm>
                <a:off x="3168"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0" name="Rectangle 32"/>
              <p:cNvSpPr/>
              <p:nvPr/>
            </p:nvSpPr>
            <p:spPr>
              <a:xfrm>
                <a:off x="3552"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81" name="Rectangle 33"/>
              <p:cNvSpPr/>
              <p:nvPr/>
            </p:nvSpPr>
            <p:spPr>
              <a:xfrm>
                <a:off x="3936"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2" name="Rectangle 34"/>
              <p:cNvSpPr/>
              <p:nvPr/>
            </p:nvSpPr>
            <p:spPr>
              <a:xfrm>
                <a:off x="3168"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3" name="Rectangle 35"/>
              <p:cNvSpPr/>
              <p:nvPr/>
            </p:nvSpPr>
            <p:spPr>
              <a:xfrm>
                <a:off x="3552" y="3312"/>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84" name="Rectangle 36"/>
              <p:cNvSpPr/>
              <p:nvPr/>
            </p:nvSpPr>
            <p:spPr>
              <a:xfrm>
                <a:off x="3936"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85" name="Rectangle 37"/>
              <p:cNvSpPr/>
              <p:nvPr/>
            </p:nvSpPr>
            <p:spPr>
              <a:xfrm>
                <a:off x="3292" y="3888"/>
                <a:ext cx="88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垂直模板</a:t>
                </a:r>
                <a:endParaRPr lang="zh-CN" altLang="en-US" sz="2400" dirty="0">
                  <a:solidFill>
                    <a:schemeClr val="accent2"/>
                  </a:solidFill>
                  <a:latin typeface="方正大黑简体" pitchFamily="65" charset="-122"/>
                  <a:ea typeface="方正大黑简体" pitchFamily="65" charset="-122"/>
                </a:endParaRPr>
              </a:p>
            </p:txBody>
          </p:sp>
        </p:grpSp>
        <p:grpSp>
          <p:nvGrpSpPr>
            <p:cNvPr id="45065" name="Group 38"/>
            <p:cNvGrpSpPr/>
            <p:nvPr/>
          </p:nvGrpSpPr>
          <p:grpSpPr>
            <a:xfrm>
              <a:off x="4464" y="2544"/>
              <a:ext cx="1152" cy="1632"/>
              <a:chOff x="4464" y="2544"/>
              <a:chExt cx="1152" cy="1632"/>
            </a:xfrm>
          </p:grpSpPr>
          <p:sp>
            <p:nvSpPr>
              <p:cNvPr id="45066" name="Rectangle 39"/>
              <p:cNvSpPr/>
              <p:nvPr/>
            </p:nvSpPr>
            <p:spPr>
              <a:xfrm>
                <a:off x="4464" y="2544"/>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67" name="Rectangle 40"/>
              <p:cNvSpPr/>
              <p:nvPr/>
            </p:nvSpPr>
            <p:spPr>
              <a:xfrm>
                <a:off x="4848"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68" name="Rectangle 41"/>
              <p:cNvSpPr/>
              <p:nvPr/>
            </p:nvSpPr>
            <p:spPr>
              <a:xfrm>
                <a:off x="5232" y="2544"/>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69" name="Rectangle 42"/>
              <p:cNvSpPr/>
              <p:nvPr/>
            </p:nvSpPr>
            <p:spPr>
              <a:xfrm>
                <a:off x="4464"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0" name="Rectangle 43"/>
              <p:cNvSpPr/>
              <p:nvPr/>
            </p:nvSpPr>
            <p:spPr>
              <a:xfrm>
                <a:off x="4848" y="2928"/>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71" name="Rectangle 44"/>
              <p:cNvSpPr/>
              <p:nvPr/>
            </p:nvSpPr>
            <p:spPr>
              <a:xfrm>
                <a:off x="5232" y="2928"/>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2" name="Rectangle 45"/>
              <p:cNvSpPr/>
              <p:nvPr/>
            </p:nvSpPr>
            <p:spPr>
              <a:xfrm>
                <a:off x="4464"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3" name="Rectangle 46"/>
              <p:cNvSpPr/>
              <p:nvPr/>
            </p:nvSpPr>
            <p:spPr>
              <a:xfrm>
                <a:off x="4848" y="3312"/>
                <a:ext cx="384" cy="38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5074" name="Rectangle 47"/>
              <p:cNvSpPr/>
              <p:nvPr/>
            </p:nvSpPr>
            <p:spPr>
              <a:xfrm>
                <a:off x="5232" y="3312"/>
                <a:ext cx="384" cy="384"/>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2</a:t>
                </a:r>
                <a:endParaRPr lang="zh-CN" altLang="en-US" sz="2400" b="1" dirty="0"/>
              </a:p>
            </p:txBody>
          </p:sp>
          <p:sp>
            <p:nvSpPr>
              <p:cNvPr id="45075" name="Rectangle 48"/>
              <p:cNvSpPr/>
              <p:nvPr/>
            </p:nvSpPr>
            <p:spPr>
              <a:xfrm>
                <a:off x="4540" y="3888"/>
                <a:ext cx="98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dirty="0">
                    <a:solidFill>
                      <a:schemeClr val="accent2"/>
                    </a:solidFill>
                    <a:latin typeface="方正大黑简体" pitchFamily="65" charset="-122"/>
                    <a:ea typeface="方正大黑简体" pitchFamily="65" charset="-122"/>
                  </a:rPr>
                  <a:t>135度模板</a:t>
                </a:r>
                <a:endParaRPr lang="zh-CN" altLang="en-US" sz="2400" dirty="0">
                  <a:solidFill>
                    <a:schemeClr val="accent2"/>
                  </a:solidFill>
                  <a:latin typeface="方正大黑简体" pitchFamily="65" charset="-122"/>
                  <a:ea typeface="方正大黑简体" pitchFamily="65" charset="-122"/>
                </a:endParaRPr>
              </a:p>
            </p:txBody>
          </p:sp>
        </p:grpSp>
      </p:grpSp>
      <p:sp>
        <p:nvSpPr>
          <p:cNvPr id="449585" name="Text Box 4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xfrm>
            <a:off x="1187450" y="0"/>
            <a:ext cx="7772400" cy="836613"/>
          </a:xfrm>
          <a:ln/>
        </p:spPr>
        <p:txBody>
          <a:bodyPr vert="horz" wrap="square" lIns="91440" tIns="45720" rIns="91440" bIns="45720" anchor="ctr" anchorCtr="0"/>
          <a:p>
            <a:pPr eaLnBrk="1" hangingPunct="1"/>
            <a:r>
              <a:rPr lang="zh-CN" altLang="en-IE" dirty="0"/>
              <a:t>线检测</a:t>
            </a:r>
            <a:endParaRPr lang="zh-CN" altLang="en-IE" dirty="0"/>
          </a:p>
        </p:txBody>
      </p:sp>
      <p:sp>
        <p:nvSpPr>
          <p:cNvPr id="47107" name="Rectangle 3"/>
          <p:cNvSpPr>
            <a:spLocks noGrp="1"/>
          </p:cNvSpPr>
          <p:nvPr>
            <p:ph idx="1"/>
          </p:nvPr>
        </p:nvSpPr>
        <p:spPr>
          <a:xfrm>
            <a:off x="1187450" y="765175"/>
            <a:ext cx="7772400" cy="4208463"/>
          </a:xfrm>
          <a:ln/>
        </p:spPr>
        <p:txBody>
          <a:bodyPr vert="horz" wrap="square" lIns="91440" tIns="45720" rIns="91440" bIns="45720" anchor="t" anchorCtr="0"/>
          <a:p>
            <a:pPr eaLnBrk="1" hangingPunct="1"/>
            <a:r>
              <a:rPr lang="zh-CN" altLang="en-US" dirty="0"/>
              <a:t>用4种模板分别计算</a:t>
            </a:r>
            <a:endParaRPr lang="zh-CN" altLang="en-US" dirty="0"/>
          </a:p>
          <a:p>
            <a:pPr lvl="1" eaLnBrk="1" hangingPunct="1"/>
            <a:r>
              <a:rPr lang="en-US" altLang="zh-CN" dirty="0"/>
              <a:t>R</a:t>
            </a:r>
            <a:r>
              <a:rPr lang="zh-CN" altLang="en-US" dirty="0"/>
              <a:t>水平 = -6 + 30 = 24</a:t>
            </a:r>
            <a:endParaRPr lang="zh-CN" altLang="en-US" dirty="0"/>
          </a:p>
          <a:p>
            <a:pPr lvl="1" eaLnBrk="1" hangingPunct="1"/>
            <a:r>
              <a:rPr lang="en-US" altLang="zh-CN" dirty="0"/>
              <a:t>R45</a:t>
            </a:r>
            <a:r>
              <a:rPr lang="zh-CN" altLang="en-US" dirty="0"/>
              <a:t>度 = -14 + 14 = 0</a:t>
            </a:r>
            <a:endParaRPr lang="zh-CN" altLang="en-US" dirty="0"/>
          </a:p>
          <a:p>
            <a:pPr lvl="1" eaLnBrk="1" hangingPunct="1"/>
            <a:r>
              <a:rPr lang="en-US" altLang="zh-CN" dirty="0"/>
              <a:t>R</a:t>
            </a:r>
            <a:r>
              <a:rPr lang="zh-CN" altLang="en-US" dirty="0"/>
              <a:t>垂直 = -14 + 14 = 0 </a:t>
            </a:r>
            <a:endParaRPr lang="zh-CN" altLang="en-US" dirty="0"/>
          </a:p>
          <a:p>
            <a:pPr lvl="1" eaLnBrk="1" hangingPunct="1"/>
            <a:r>
              <a:rPr lang="en-US" altLang="zh-CN" dirty="0"/>
              <a:t>R135</a:t>
            </a:r>
            <a:r>
              <a:rPr lang="zh-CN" altLang="en-US" dirty="0"/>
              <a:t>度 = -14 + 14 = 0</a:t>
            </a:r>
            <a:endParaRPr lang="zh-CN" altLang="en-US" dirty="0"/>
          </a:p>
          <a:p>
            <a:pPr eaLnBrk="1" hangingPunct="1"/>
            <a:r>
              <a:rPr lang="zh-CN" altLang="en-US" dirty="0"/>
              <a:t>从这些值中寻找绝对值最大值，确定当前点更加接近于该模板所对应的直线</a:t>
            </a:r>
            <a:endParaRPr lang="zh-CN" altLang="en-US" dirty="0"/>
          </a:p>
        </p:txBody>
      </p:sp>
      <p:grpSp>
        <p:nvGrpSpPr>
          <p:cNvPr id="47108" name="Group 4"/>
          <p:cNvGrpSpPr/>
          <p:nvPr/>
        </p:nvGrpSpPr>
        <p:grpSpPr>
          <a:xfrm>
            <a:off x="2339975" y="4373563"/>
            <a:ext cx="6035675" cy="2484437"/>
            <a:chOff x="1958" y="2755"/>
            <a:chExt cx="3802" cy="1565"/>
          </a:xfrm>
        </p:grpSpPr>
        <p:sp>
          <p:nvSpPr>
            <p:cNvPr id="47110" name="Rectangle 5"/>
            <p:cNvSpPr/>
            <p:nvPr/>
          </p:nvSpPr>
          <p:spPr>
            <a:xfrm>
              <a:off x="1958"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1" name="Rectangle 6"/>
            <p:cNvSpPr/>
            <p:nvPr/>
          </p:nvSpPr>
          <p:spPr>
            <a:xfrm>
              <a:off x="2380" y="2867"/>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2" name="Rectangle 7"/>
            <p:cNvSpPr/>
            <p:nvPr/>
          </p:nvSpPr>
          <p:spPr>
            <a:xfrm>
              <a:off x="2803"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3" name="Rectangle 8"/>
            <p:cNvSpPr/>
            <p:nvPr/>
          </p:nvSpPr>
          <p:spPr>
            <a:xfrm>
              <a:off x="1958"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14" name="Rectangle 9"/>
            <p:cNvSpPr/>
            <p:nvPr/>
          </p:nvSpPr>
          <p:spPr>
            <a:xfrm>
              <a:off x="2380" y="3314"/>
              <a:ext cx="423"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15" name="Rectangle 10"/>
            <p:cNvSpPr/>
            <p:nvPr/>
          </p:nvSpPr>
          <p:spPr>
            <a:xfrm>
              <a:off x="2803"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16" name="Rectangle 11"/>
            <p:cNvSpPr/>
            <p:nvPr/>
          </p:nvSpPr>
          <p:spPr>
            <a:xfrm>
              <a:off x="1958"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7" name="Rectangle 12"/>
            <p:cNvSpPr/>
            <p:nvPr/>
          </p:nvSpPr>
          <p:spPr>
            <a:xfrm>
              <a:off x="2380" y="3761"/>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8" name="Rectangle 13"/>
            <p:cNvSpPr/>
            <p:nvPr/>
          </p:nvSpPr>
          <p:spPr>
            <a:xfrm>
              <a:off x="2803"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19" name="Rectangle 14"/>
            <p:cNvSpPr/>
            <p:nvPr/>
          </p:nvSpPr>
          <p:spPr>
            <a:xfrm>
              <a:off x="3225" y="2867"/>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0" name="Rectangle 15"/>
            <p:cNvSpPr/>
            <p:nvPr/>
          </p:nvSpPr>
          <p:spPr>
            <a:xfrm>
              <a:off x="3648"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1" name="Rectangle 16"/>
            <p:cNvSpPr/>
            <p:nvPr/>
          </p:nvSpPr>
          <p:spPr>
            <a:xfrm>
              <a:off x="4070" y="2867"/>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2" name="Rectangle 17"/>
            <p:cNvSpPr/>
            <p:nvPr/>
          </p:nvSpPr>
          <p:spPr>
            <a:xfrm>
              <a:off x="3225" y="3314"/>
              <a:ext cx="423"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23" name="Rectangle 18"/>
            <p:cNvSpPr/>
            <p:nvPr/>
          </p:nvSpPr>
          <p:spPr>
            <a:xfrm>
              <a:off x="3648"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24" name="Rectangle 19"/>
            <p:cNvSpPr/>
            <p:nvPr/>
          </p:nvSpPr>
          <p:spPr>
            <a:xfrm>
              <a:off x="4070" y="3314"/>
              <a:ext cx="423"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25" name="Rectangle 20"/>
            <p:cNvSpPr/>
            <p:nvPr/>
          </p:nvSpPr>
          <p:spPr>
            <a:xfrm>
              <a:off x="3225" y="3761"/>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6" name="Rectangle 21"/>
            <p:cNvSpPr/>
            <p:nvPr/>
          </p:nvSpPr>
          <p:spPr>
            <a:xfrm>
              <a:off x="3648"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7" name="Rectangle 22"/>
            <p:cNvSpPr/>
            <p:nvPr/>
          </p:nvSpPr>
          <p:spPr>
            <a:xfrm>
              <a:off x="4070" y="3761"/>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8" name="Rectangle 23"/>
            <p:cNvSpPr/>
            <p:nvPr/>
          </p:nvSpPr>
          <p:spPr>
            <a:xfrm>
              <a:off x="4493"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29" name="Rectangle 24"/>
            <p:cNvSpPr/>
            <p:nvPr/>
          </p:nvSpPr>
          <p:spPr>
            <a:xfrm>
              <a:off x="4915" y="2867"/>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0" name="Rectangle 25"/>
            <p:cNvSpPr/>
            <p:nvPr/>
          </p:nvSpPr>
          <p:spPr>
            <a:xfrm>
              <a:off x="5338" y="2867"/>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1" name="Rectangle 26"/>
            <p:cNvSpPr/>
            <p:nvPr/>
          </p:nvSpPr>
          <p:spPr>
            <a:xfrm>
              <a:off x="4493"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32" name="Rectangle 27"/>
            <p:cNvSpPr/>
            <p:nvPr/>
          </p:nvSpPr>
          <p:spPr>
            <a:xfrm>
              <a:off x="4915" y="3314"/>
              <a:ext cx="423"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33" name="Rectangle 28"/>
            <p:cNvSpPr/>
            <p:nvPr/>
          </p:nvSpPr>
          <p:spPr>
            <a:xfrm>
              <a:off x="5338" y="3314"/>
              <a:ext cx="422" cy="447"/>
            </a:xfrm>
            <a:prstGeom prst="rect">
              <a:avLst/>
            </a:prstGeom>
            <a:solidFill>
              <a:srgbClr val="33CC33"/>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5</a:t>
              </a:r>
              <a:endParaRPr lang="zh-CN" altLang="en-US" sz="2400" b="1" dirty="0"/>
            </a:p>
          </p:txBody>
        </p:sp>
        <p:sp>
          <p:nvSpPr>
            <p:cNvPr id="47134" name="Rectangle 29"/>
            <p:cNvSpPr/>
            <p:nvPr/>
          </p:nvSpPr>
          <p:spPr>
            <a:xfrm>
              <a:off x="4493"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5" name="Rectangle 30"/>
            <p:cNvSpPr/>
            <p:nvPr/>
          </p:nvSpPr>
          <p:spPr>
            <a:xfrm>
              <a:off x="4915" y="3761"/>
              <a:ext cx="423"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6" name="Rectangle 31"/>
            <p:cNvSpPr/>
            <p:nvPr/>
          </p:nvSpPr>
          <p:spPr>
            <a:xfrm>
              <a:off x="5338" y="3761"/>
              <a:ext cx="422" cy="447"/>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b="1" dirty="0"/>
                <a:t>1</a:t>
              </a:r>
              <a:endParaRPr lang="zh-CN" altLang="en-US" sz="2400" b="1" dirty="0"/>
            </a:p>
          </p:txBody>
        </p:sp>
        <p:sp>
          <p:nvSpPr>
            <p:cNvPr id="47137" name="Rectangle 32"/>
            <p:cNvSpPr/>
            <p:nvPr/>
          </p:nvSpPr>
          <p:spPr>
            <a:xfrm>
              <a:off x="3173" y="2755"/>
              <a:ext cx="1425" cy="1565"/>
            </a:xfrm>
            <a:prstGeom prst="rect">
              <a:avLst/>
            </a:prstGeom>
            <a:noFill/>
            <a:ln w="57150" cap="flat" cmpd="sng">
              <a:solidFill>
                <a:srgbClr val="0000CC"/>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endParaRPr lang="zh-CN" altLang="en-US" sz="1800" dirty="0">
                <a:solidFill>
                  <a:srgbClr val="0000CC"/>
                </a:solidFill>
                <a:latin typeface="Arial" panose="020B0604020202020204" pitchFamily="34" charset="0"/>
              </a:endParaRPr>
            </a:p>
          </p:txBody>
        </p:sp>
      </p:grpSp>
      <p:sp>
        <p:nvSpPr>
          <p:cNvPr id="451617" name="Text Box 3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Text Box 2"/>
          <p:cNvSpPr txBox="1"/>
          <p:nvPr/>
        </p:nvSpPr>
        <p:spPr>
          <a:xfrm>
            <a:off x="1042988" y="457200"/>
            <a:ext cx="8024812" cy="6961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en-US" altLang="zh-CN" sz="2400" b="1" dirty="0"/>
              <a:t>  </a:t>
            </a:r>
            <a:r>
              <a:rPr lang="zh-CN" altLang="en-US" sz="2400" b="1" dirty="0"/>
              <a:t>高斯</a:t>
            </a:r>
            <a:r>
              <a:rPr lang="en-US" altLang="zh-CN" sz="2400" b="1" dirty="0"/>
              <a:t>-</a:t>
            </a:r>
            <a:r>
              <a:rPr lang="zh-CN" altLang="en-US" sz="2400" b="1" dirty="0"/>
              <a:t>拉普拉斯</a:t>
            </a:r>
            <a:r>
              <a:rPr lang="en-US" altLang="zh-CN" sz="2400" b="1" dirty="0"/>
              <a:t>(LOG)</a:t>
            </a:r>
            <a:r>
              <a:rPr lang="zh-CN" altLang="en-US" sz="2400" b="1" dirty="0"/>
              <a:t>算子</a:t>
            </a:r>
            <a:r>
              <a:rPr lang="zh-CN" altLang="en-US" sz="2400" dirty="0"/>
              <a:t> </a:t>
            </a:r>
            <a:endParaRPr lang="zh-CN" altLang="en-US" sz="2400" dirty="0"/>
          </a:p>
          <a:p>
            <a:pPr marL="0" lvl="0" indent="0" algn="just" eaLnBrk="1" hangingPunct="1">
              <a:lnSpc>
                <a:spcPct val="130000"/>
              </a:lnSpc>
              <a:spcBef>
                <a:spcPct val="50000"/>
              </a:spcBef>
              <a:buClrTx/>
              <a:buSzTx/>
              <a:buFontTx/>
              <a:buNone/>
            </a:pPr>
            <a:r>
              <a:rPr lang="zh-CN" altLang="en-IE" sz="2400" dirty="0"/>
              <a:t>我们曾经碰到过基于2阶导数的</a:t>
            </a:r>
            <a:r>
              <a:rPr lang="en-IE" altLang="zh-CN" sz="2400" dirty="0"/>
              <a:t>Laplacian</a:t>
            </a:r>
            <a:r>
              <a:rPr lang="zh-CN" altLang="en-IE" sz="2400" dirty="0"/>
              <a:t>滤波器</a:t>
            </a:r>
            <a:r>
              <a:rPr lang="zh-CN" altLang="en-US" sz="2400" dirty="0"/>
              <a:t>（边缘检测）</a:t>
            </a:r>
            <a:endParaRPr lang="en-IE" altLang="en-US"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r>
              <a:rPr lang="zh-CN" altLang="en-US" sz="2400" dirty="0"/>
              <a:t> 噪声点对边缘检测有较大的影响，</a:t>
            </a:r>
            <a:r>
              <a:rPr lang="en-IE" altLang="zh-CN" sz="2400" dirty="0"/>
              <a:t>Laplacian</a:t>
            </a:r>
            <a:r>
              <a:rPr lang="zh-CN" altLang="en-IE" sz="2400" dirty="0"/>
              <a:t>由于对噪声太敏感，因此一般不单独使用</a:t>
            </a:r>
            <a:r>
              <a:rPr lang="zh-CN" altLang="en-US" sz="2400" dirty="0"/>
              <a:t>。</a:t>
            </a:r>
            <a:r>
              <a:rPr lang="zh-CN" altLang="en-IE" sz="2400" dirty="0"/>
              <a:t>通常和平滑</a:t>
            </a:r>
            <a:r>
              <a:rPr lang="en-IE" altLang="zh-CN" sz="2400" dirty="0"/>
              <a:t>Gaussian</a:t>
            </a:r>
            <a:r>
              <a:rPr lang="zh-CN" altLang="en-IE" sz="2400" dirty="0"/>
              <a:t>滤波器进行结合来进行边缘检测</a:t>
            </a:r>
            <a:r>
              <a:rPr lang="zh-CN" altLang="en-US" sz="2400" dirty="0"/>
              <a:t>，效果更好的边缘检测器是高斯</a:t>
            </a:r>
            <a:r>
              <a:rPr lang="en-US" altLang="zh-CN" sz="2400" dirty="0"/>
              <a:t>-</a:t>
            </a:r>
            <a:r>
              <a:rPr lang="zh-CN" altLang="en-US" sz="2400" dirty="0"/>
              <a:t>拉普拉斯</a:t>
            </a:r>
            <a:r>
              <a:rPr lang="en-US" altLang="zh-CN" sz="2400" dirty="0"/>
              <a:t>(LOG)</a:t>
            </a:r>
            <a:r>
              <a:rPr lang="zh-CN" altLang="en-US" sz="2400" dirty="0"/>
              <a:t>算子。它把高斯平滑滤波器和拉普拉斯锐化滤波器结合起来，先平滑掉噪声，再进行边缘检测，所以效果更好。 </a:t>
            </a:r>
            <a:endParaRPr lang="zh-CN" altLang="en-US" sz="2400" dirty="0"/>
          </a:p>
          <a:p>
            <a:pPr marL="0" lvl="0" indent="0" algn="just" eaLnBrk="1" hangingPunct="1">
              <a:lnSpc>
                <a:spcPct val="130000"/>
              </a:lnSpc>
              <a:spcBef>
                <a:spcPct val="50000"/>
              </a:spcBef>
              <a:buClrTx/>
              <a:buSzTx/>
              <a:buFontTx/>
              <a:buNone/>
            </a:pPr>
            <a:r>
              <a:rPr lang="zh-CN" altLang="en-US" sz="2400" dirty="0"/>
              <a:t>        </a:t>
            </a:r>
            <a:endParaRPr lang="zh-CN" altLang="en-US" sz="2400" dirty="0"/>
          </a:p>
        </p:txBody>
      </p:sp>
      <p:pic>
        <p:nvPicPr>
          <p:cNvPr id="49155" name="Picture 4"/>
          <p:cNvPicPr>
            <a:picLocks noChangeAspect="1"/>
          </p:cNvPicPr>
          <p:nvPr/>
        </p:nvPicPr>
        <p:blipFill>
          <a:blip r:embed="rId1"/>
          <a:srcRect l="49113"/>
          <a:stretch>
            <a:fillRect/>
          </a:stretch>
        </p:blipFill>
        <p:spPr>
          <a:xfrm>
            <a:off x="2286000" y="1643063"/>
            <a:ext cx="4284663" cy="2125662"/>
          </a:xfrm>
          <a:prstGeom prst="rect">
            <a:avLst/>
          </a:prstGeom>
          <a:noFill/>
          <a:ln w="9525">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Text Box 2"/>
          <p:cNvSpPr txBox="1"/>
          <p:nvPr/>
        </p:nvSpPr>
        <p:spPr>
          <a:xfrm>
            <a:off x="1042988" y="0"/>
            <a:ext cx="8024812" cy="58912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en-US" altLang="zh-CN" sz="2400" b="1" dirty="0"/>
              <a:t>  </a:t>
            </a:r>
            <a:r>
              <a:rPr lang="zh-CN" altLang="en-US" sz="2400" b="1" dirty="0"/>
              <a:t>高斯</a:t>
            </a:r>
            <a:r>
              <a:rPr lang="en-US" altLang="zh-CN" sz="2400" b="1" dirty="0"/>
              <a:t>-</a:t>
            </a:r>
            <a:r>
              <a:rPr lang="zh-CN" altLang="en-US" sz="2400" b="1" dirty="0"/>
              <a:t>拉普拉斯</a:t>
            </a:r>
            <a:r>
              <a:rPr lang="en-US" altLang="zh-CN" sz="2400" b="1" dirty="0"/>
              <a:t>(LOG)</a:t>
            </a:r>
            <a:r>
              <a:rPr lang="zh-CN" altLang="en-US" sz="2400" b="1" dirty="0"/>
              <a:t>算子</a:t>
            </a:r>
            <a:r>
              <a:rPr lang="zh-CN" altLang="en-US" sz="2400" dirty="0"/>
              <a:t> </a:t>
            </a:r>
            <a:endParaRPr lang="zh-CN" altLang="en-US"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r>
              <a:rPr lang="zh-CN" altLang="en-US" sz="2400" dirty="0"/>
              <a:t>若将上图绕</a:t>
            </a:r>
            <a:r>
              <a:rPr lang="en-US" altLang="zh-CN" sz="2400" i="1" dirty="0"/>
              <a:t>y</a:t>
            </a:r>
            <a:r>
              <a:rPr lang="zh-CN" altLang="en-US" sz="2400" dirty="0"/>
              <a:t>轴作旋转</a:t>
            </a:r>
            <a:endParaRPr lang="en-US" altLang="zh-CN" sz="2400" dirty="0"/>
          </a:p>
          <a:p>
            <a:pPr marL="0" lvl="0" indent="0" algn="just" eaLnBrk="1" hangingPunct="1">
              <a:lnSpc>
                <a:spcPct val="130000"/>
              </a:lnSpc>
              <a:spcBef>
                <a:spcPct val="50000"/>
              </a:spcBef>
              <a:buClrTx/>
              <a:buSzTx/>
              <a:buFontTx/>
              <a:buNone/>
            </a:pPr>
            <a:r>
              <a:rPr lang="zh-CN" altLang="en-US" sz="2400" dirty="0"/>
              <a:t>一周后，</a:t>
            </a:r>
            <a:r>
              <a:rPr lang="en-US" altLang="zh-CN" sz="2400" dirty="0"/>
              <a:t>LOG</a:t>
            </a:r>
            <a:r>
              <a:rPr lang="zh-CN" altLang="en-US" sz="2400" dirty="0"/>
              <a:t>算子很像</a:t>
            </a:r>
            <a:endParaRPr lang="en-US" altLang="zh-CN" sz="2400" dirty="0"/>
          </a:p>
          <a:p>
            <a:pPr marL="0" lvl="0" indent="0" algn="just" eaLnBrk="1" hangingPunct="1">
              <a:lnSpc>
                <a:spcPct val="130000"/>
              </a:lnSpc>
              <a:spcBef>
                <a:spcPct val="50000"/>
              </a:spcBef>
              <a:buClrTx/>
              <a:buSzTx/>
              <a:buFontTx/>
              <a:buNone/>
            </a:pPr>
            <a:r>
              <a:rPr lang="zh-CN" altLang="en-US" sz="2400" dirty="0"/>
              <a:t>一顶墨西哥草帽， </a:t>
            </a:r>
            <a:endParaRPr lang="en-US" altLang="zh-CN" sz="2400" dirty="0"/>
          </a:p>
          <a:p>
            <a:pPr marL="0" lvl="0" indent="0" algn="just" eaLnBrk="1" hangingPunct="1">
              <a:lnSpc>
                <a:spcPct val="130000"/>
              </a:lnSpc>
              <a:spcBef>
                <a:spcPct val="50000"/>
              </a:spcBef>
              <a:buClrTx/>
              <a:buSzTx/>
              <a:buFontTx/>
              <a:buNone/>
            </a:pPr>
            <a:r>
              <a:rPr lang="zh-CN" altLang="en-US" sz="2400" dirty="0"/>
              <a:t>所以，</a:t>
            </a:r>
            <a:r>
              <a:rPr lang="en-US" altLang="zh-CN" sz="2400" dirty="0"/>
              <a:t>LOG</a:t>
            </a:r>
            <a:r>
              <a:rPr lang="zh-CN" altLang="en-US" sz="2400" dirty="0"/>
              <a:t>又叫墨西哥</a:t>
            </a:r>
            <a:endParaRPr lang="en-US" altLang="zh-CN" sz="2400" dirty="0"/>
          </a:p>
          <a:p>
            <a:pPr marL="0" lvl="0" indent="0" algn="just" eaLnBrk="1" hangingPunct="1">
              <a:lnSpc>
                <a:spcPct val="130000"/>
              </a:lnSpc>
              <a:spcBef>
                <a:spcPct val="50000"/>
              </a:spcBef>
              <a:buClrTx/>
              <a:buSzTx/>
              <a:buFontTx/>
              <a:buNone/>
            </a:pPr>
            <a:r>
              <a:rPr lang="zh-CN" altLang="en-US" sz="2400" dirty="0"/>
              <a:t>草帽滤波器。</a:t>
            </a:r>
            <a:endParaRPr lang="en-US" altLang="zh-CN" sz="2400" dirty="0"/>
          </a:p>
          <a:p>
            <a:pPr marL="0" lvl="0" indent="0" algn="just" eaLnBrk="1" hangingPunct="1">
              <a:lnSpc>
                <a:spcPct val="130000"/>
              </a:lnSpc>
              <a:spcBef>
                <a:spcPct val="50000"/>
              </a:spcBef>
              <a:buClrTx/>
              <a:buSzTx/>
              <a:buFontTx/>
              <a:buNone/>
            </a:pPr>
            <a:endParaRPr lang="en-US" altLang="zh-CN" sz="2400" dirty="0"/>
          </a:p>
          <a:p>
            <a:pPr marL="0" lvl="0" indent="0" algn="just" eaLnBrk="1" hangingPunct="1">
              <a:lnSpc>
                <a:spcPct val="130000"/>
              </a:lnSpc>
              <a:spcBef>
                <a:spcPct val="50000"/>
              </a:spcBef>
              <a:buClrTx/>
              <a:buSzTx/>
              <a:buFontTx/>
              <a:buNone/>
            </a:pPr>
            <a:r>
              <a:rPr lang="zh-CN" altLang="en-US" sz="2400" dirty="0"/>
              <a:t>常用的</a:t>
            </a:r>
            <a:r>
              <a:rPr lang="en-US" altLang="zh-CN" sz="2400" dirty="0"/>
              <a:t>LOG</a:t>
            </a:r>
            <a:r>
              <a:rPr lang="zh-CN" altLang="en-US" sz="2400" dirty="0"/>
              <a:t>算子是</a:t>
            </a:r>
            <a:r>
              <a:rPr lang="en-US" altLang="zh-CN" sz="2400" dirty="0"/>
              <a:t>5×5</a:t>
            </a:r>
            <a:r>
              <a:rPr lang="zh-CN" altLang="en-US" sz="2400" dirty="0"/>
              <a:t>的模板： </a:t>
            </a:r>
            <a:endParaRPr lang="zh-CN" altLang="en-US" sz="2400" dirty="0"/>
          </a:p>
        </p:txBody>
      </p:sp>
      <p:graphicFrame>
        <p:nvGraphicFramePr>
          <p:cNvPr id="51203" name="Object 3"/>
          <p:cNvGraphicFramePr>
            <a:graphicFrameLocks noChangeAspect="1"/>
          </p:cNvGraphicFramePr>
          <p:nvPr/>
        </p:nvGraphicFramePr>
        <p:xfrm>
          <a:off x="5357813" y="3705225"/>
          <a:ext cx="3276600" cy="3152775"/>
        </p:xfrm>
        <a:graphic>
          <a:graphicData uri="http://schemas.openxmlformats.org/presentationml/2006/ole">
            <mc:AlternateContent xmlns:mc="http://schemas.openxmlformats.org/markup-compatibility/2006">
              <mc:Choice xmlns:v="urn:schemas-microsoft-com:vml" Requires="v">
                <p:oleObj spid="_x0000_s3079" name="" r:id="rId1" imgW="1689100" imgH="1625600" progId="Equation.3">
                  <p:embed/>
                </p:oleObj>
              </mc:Choice>
              <mc:Fallback>
                <p:oleObj name="" r:id="rId1" imgW="1689100" imgH="1625600" progId="Equation.3">
                  <p:embed/>
                  <p:pic>
                    <p:nvPicPr>
                      <p:cNvPr id="0" name="图片 3078"/>
                      <p:cNvPicPr/>
                      <p:nvPr/>
                    </p:nvPicPr>
                    <p:blipFill>
                      <a:blip r:embed="rId2"/>
                      <a:stretch>
                        <a:fillRect/>
                      </a:stretch>
                    </p:blipFill>
                    <p:spPr>
                      <a:xfrm>
                        <a:off x="5357813" y="3705225"/>
                        <a:ext cx="3276600" cy="3152775"/>
                      </a:xfrm>
                      <a:prstGeom prst="rect">
                        <a:avLst/>
                      </a:prstGeom>
                      <a:solidFill>
                        <a:srgbClr val="FF9900"/>
                      </a:solidFill>
                      <a:ln w="38100">
                        <a:noFill/>
                        <a:miter/>
                      </a:ln>
                    </p:spPr>
                  </p:pic>
                </p:oleObj>
              </mc:Fallback>
            </mc:AlternateContent>
          </a:graphicData>
        </a:graphic>
      </p:graphicFrame>
      <p:graphicFrame>
        <p:nvGraphicFramePr>
          <p:cNvPr id="51204" name="Object 3"/>
          <p:cNvGraphicFramePr>
            <a:graphicFrameLocks noChangeAspect="1"/>
          </p:cNvGraphicFramePr>
          <p:nvPr/>
        </p:nvGraphicFramePr>
        <p:xfrm>
          <a:off x="4314825" y="500063"/>
          <a:ext cx="4829175" cy="2930525"/>
        </p:xfrm>
        <a:graphic>
          <a:graphicData uri="http://schemas.openxmlformats.org/presentationml/2006/ole">
            <mc:AlternateContent xmlns:mc="http://schemas.openxmlformats.org/markup-compatibility/2006">
              <mc:Choice xmlns:v="urn:schemas-microsoft-com:vml" Requires="v">
                <p:oleObj spid="_x0000_s3078" name="" r:id="rId3" imgW="2385060" imgH="1447800" progId="Visio.Drawing.4">
                  <p:embed/>
                </p:oleObj>
              </mc:Choice>
              <mc:Fallback>
                <p:oleObj name="" r:id="rId3" imgW="2385060" imgH="1447800" progId="Visio.Drawing.4">
                  <p:embed/>
                  <p:pic>
                    <p:nvPicPr>
                      <p:cNvPr id="0" name="图片 3077"/>
                      <p:cNvPicPr/>
                      <p:nvPr/>
                    </p:nvPicPr>
                    <p:blipFill>
                      <a:blip r:embed="rId4"/>
                      <a:stretch>
                        <a:fillRect/>
                      </a:stretch>
                    </p:blipFill>
                    <p:spPr>
                      <a:xfrm>
                        <a:off x="4314825" y="500063"/>
                        <a:ext cx="4829175" cy="2930525"/>
                      </a:xfrm>
                      <a:prstGeom prst="rect">
                        <a:avLst/>
                      </a:prstGeom>
                      <a:solidFill>
                        <a:srgbClr val="FF9900"/>
                      </a:solidFill>
                      <a:ln w="38100">
                        <a:noFill/>
                        <a:miter/>
                      </a:ln>
                    </p:spPr>
                  </p:pic>
                </p:oleObj>
              </mc:Fallback>
            </mc:AlternateContent>
          </a:graphicData>
        </a:graphic>
      </p:graphicFrame>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Text Box 2"/>
          <p:cNvSpPr txBox="1"/>
          <p:nvPr/>
        </p:nvSpPr>
        <p:spPr>
          <a:xfrm>
            <a:off x="1857375" y="4714875"/>
            <a:ext cx="54705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000" dirty="0"/>
              <a:t> </a:t>
            </a:r>
            <a:r>
              <a:rPr lang="en-US" altLang="zh-CN" sz="2000" dirty="0"/>
              <a:t>  LOG</a:t>
            </a:r>
            <a:r>
              <a:rPr lang="zh-CN" altLang="en-US" sz="2000" dirty="0"/>
              <a:t>算子中心点的距离与位置加权系数的关系</a:t>
            </a:r>
            <a:endParaRPr lang="zh-CN" altLang="en-US" sz="2000" dirty="0"/>
          </a:p>
        </p:txBody>
      </p:sp>
      <p:graphicFrame>
        <p:nvGraphicFramePr>
          <p:cNvPr id="53251" name="Object 3"/>
          <p:cNvGraphicFramePr>
            <a:graphicFrameLocks noChangeAspect="1"/>
          </p:cNvGraphicFramePr>
          <p:nvPr/>
        </p:nvGraphicFramePr>
        <p:xfrm>
          <a:off x="1571625" y="500063"/>
          <a:ext cx="6477000" cy="3930650"/>
        </p:xfrm>
        <a:graphic>
          <a:graphicData uri="http://schemas.openxmlformats.org/presentationml/2006/ole">
            <mc:AlternateContent xmlns:mc="http://schemas.openxmlformats.org/markup-compatibility/2006">
              <mc:Choice xmlns:v="urn:schemas-microsoft-com:vml" Requires="v">
                <p:oleObj spid="_x0000_s3080" name="" r:id="rId1" imgW="2385060" imgH="1447800" progId="Visio.Drawing.4">
                  <p:embed/>
                </p:oleObj>
              </mc:Choice>
              <mc:Fallback>
                <p:oleObj name="" r:id="rId1" imgW="2385060" imgH="1447800" progId="Visio.Drawing.4">
                  <p:embed/>
                  <p:pic>
                    <p:nvPicPr>
                      <p:cNvPr id="0" name="图片 3079"/>
                      <p:cNvPicPr/>
                      <p:nvPr/>
                    </p:nvPicPr>
                    <p:blipFill>
                      <a:blip r:embed="rId2"/>
                      <a:stretch>
                        <a:fillRect/>
                      </a:stretch>
                    </p:blipFill>
                    <p:spPr>
                      <a:xfrm>
                        <a:off x="1571625" y="500063"/>
                        <a:ext cx="6477000" cy="3930650"/>
                      </a:xfrm>
                      <a:prstGeom prst="rect">
                        <a:avLst/>
                      </a:prstGeom>
                      <a:solidFill>
                        <a:srgbClr val="FF9900"/>
                      </a:solidFill>
                      <a:ln w="38100">
                        <a:noFill/>
                        <a:miter/>
                      </a:ln>
                    </p:spPr>
                  </p:pic>
                </p:oleObj>
              </mc:Fallback>
            </mc:AlternateContent>
          </a:graphicData>
        </a:graphic>
      </p:graphicFrame>
      <p:sp>
        <p:nvSpPr>
          <p:cNvPr id="53252" name="矩形 3"/>
          <p:cNvSpPr/>
          <p:nvPr/>
        </p:nvSpPr>
        <p:spPr>
          <a:xfrm>
            <a:off x="1357313" y="5500688"/>
            <a:ext cx="7143750" cy="830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dirty="0"/>
              <a:t> 若将上图绕</a:t>
            </a:r>
            <a:r>
              <a:rPr lang="en-US" altLang="zh-CN" sz="2400" i="1" dirty="0"/>
              <a:t>y</a:t>
            </a:r>
            <a:r>
              <a:rPr lang="zh-CN" altLang="en-US" sz="2400" dirty="0"/>
              <a:t>轴作旋转一周后，</a:t>
            </a:r>
            <a:r>
              <a:rPr lang="en-US" altLang="zh-CN" sz="2400" dirty="0"/>
              <a:t>LOG</a:t>
            </a:r>
            <a:r>
              <a:rPr lang="zh-CN" altLang="en-US" sz="2400" dirty="0"/>
              <a:t>算子很像一顶墨西哥草帽， 所以，</a:t>
            </a:r>
            <a:r>
              <a:rPr lang="en-US" altLang="zh-CN" sz="2400" dirty="0"/>
              <a:t>LOG</a:t>
            </a:r>
            <a:r>
              <a:rPr lang="zh-CN" altLang="en-US" sz="2400" dirty="0"/>
              <a:t>又叫墨西哥草帽滤波器。</a:t>
            </a:r>
            <a:endParaRPr lang="zh-CN" altLang="en-US" sz="2400" b="1" dirty="0">
              <a:solidFill>
                <a:schemeClr val="bg2"/>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a:ln/>
        </p:spPr>
        <p:txBody>
          <a:bodyPr vert="horz" wrap="square" lIns="91440" tIns="45720" rIns="91440" bIns="45720" anchor="ctr" anchorCtr="0"/>
          <a:p>
            <a:pPr eaLnBrk="1" hangingPunct="1"/>
            <a:r>
              <a:rPr lang="zh-CN" altLang="en-US" dirty="0"/>
              <a:t>高斯拉普拉斯</a:t>
            </a:r>
            <a:r>
              <a:rPr lang="en-IE" altLang="zh-CN" dirty="0"/>
              <a:t>（LOG）</a:t>
            </a:r>
            <a:endParaRPr lang="en-IE" altLang="zh-CN" dirty="0"/>
          </a:p>
        </p:txBody>
      </p:sp>
      <p:sp>
        <p:nvSpPr>
          <p:cNvPr id="55299" name="Rectangle 3"/>
          <p:cNvSpPr>
            <a:spLocks noGrp="1"/>
          </p:cNvSpPr>
          <p:nvPr>
            <p:ph idx="1"/>
          </p:nvPr>
        </p:nvSpPr>
        <p:spPr>
          <a:ln/>
        </p:spPr>
        <p:txBody>
          <a:bodyPr vert="horz" wrap="square" lIns="91440" tIns="45720" rIns="91440" bIns="45720" anchor="t" anchorCtr="0"/>
          <a:p>
            <a:pPr eaLnBrk="1" hangingPunct="1"/>
            <a:r>
              <a:rPr lang="zh-CN" altLang="en-US" dirty="0">
                <a:latin typeface="宋体" panose="02010600030101010101" pitchFamily="2" charset="-122"/>
              </a:rPr>
              <a:t>高斯拉普拉斯</a:t>
            </a:r>
            <a:r>
              <a:rPr lang="en-IE" altLang="zh-CN" dirty="0"/>
              <a:t>(Laplacian of Gaussian，LOG，</a:t>
            </a:r>
            <a:r>
              <a:rPr lang="zh-CN" altLang="en-IE" dirty="0"/>
              <a:t>或</a:t>
            </a:r>
            <a:r>
              <a:rPr lang="en-IE" altLang="zh-CN" dirty="0"/>
              <a:t>Mexican hat，</a:t>
            </a:r>
            <a:r>
              <a:rPr lang="zh-CN" altLang="en-IE" dirty="0"/>
              <a:t>墨西哥草帽)滤波器使用了</a:t>
            </a:r>
            <a:r>
              <a:rPr lang="en-IE" altLang="zh-CN" dirty="0"/>
              <a:t>Gaussian</a:t>
            </a:r>
            <a:r>
              <a:rPr lang="zh-CN" altLang="en-IE" dirty="0"/>
              <a:t>来进行噪声去除并使用 </a:t>
            </a:r>
            <a:r>
              <a:rPr lang="en-IE" altLang="zh-CN" dirty="0"/>
              <a:t>Laplacian</a:t>
            </a:r>
            <a:r>
              <a:rPr lang="zh-CN" altLang="en-IE" dirty="0"/>
              <a:t>来进行边缘检测</a:t>
            </a:r>
            <a:endParaRPr lang="en-IE" altLang="zh-CN" dirty="0"/>
          </a:p>
        </p:txBody>
      </p:sp>
      <p:pic>
        <p:nvPicPr>
          <p:cNvPr id="55300" name="Picture 4"/>
          <p:cNvPicPr>
            <a:picLocks noChangeAspect="1"/>
          </p:cNvPicPr>
          <p:nvPr/>
        </p:nvPicPr>
        <p:blipFill>
          <a:blip r:embed="rId1"/>
          <a:srcRect r="49878" b="53365"/>
          <a:stretch>
            <a:fillRect/>
          </a:stretch>
        </p:blipFill>
        <p:spPr>
          <a:xfrm>
            <a:off x="41275" y="2684463"/>
            <a:ext cx="3963988" cy="2322512"/>
          </a:xfrm>
          <a:prstGeom prst="rect">
            <a:avLst/>
          </a:prstGeom>
          <a:noFill/>
          <a:ln w="9525">
            <a:noFill/>
          </a:ln>
        </p:spPr>
      </p:pic>
      <p:pic>
        <p:nvPicPr>
          <p:cNvPr id="55301" name="Picture 5"/>
          <p:cNvPicPr>
            <a:picLocks noChangeAspect="1"/>
          </p:cNvPicPr>
          <p:nvPr/>
        </p:nvPicPr>
        <p:blipFill>
          <a:blip r:embed="rId1"/>
          <a:srcRect l="8133" t="48672" r="55765"/>
          <a:stretch>
            <a:fillRect/>
          </a:stretch>
        </p:blipFill>
        <p:spPr>
          <a:xfrm>
            <a:off x="6245225" y="2665413"/>
            <a:ext cx="2863850" cy="2563812"/>
          </a:xfrm>
          <a:prstGeom prst="rect">
            <a:avLst/>
          </a:prstGeom>
          <a:noFill/>
          <a:ln w="9525">
            <a:noFill/>
          </a:ln>
        </p:spPr>
      </p:pic>
      <p:pic>
        <p:nvPicPr>
          <p:cNvPr id="55302" name="Picture 6"/>
          <p:cNvPicPr>
            <a:picLocks noChangeAspect="1"/>
          </p:cNvPicPr>
          <p:nvPr/>
        </p:nvPicPr>
        <p:blipFill>
          <a:blip r:embed="rId1"/>
          <a:srcRect l="54796" t="60391" r="24519" b="8548"/>
          <a:stretch>
            <a:fillRect/>
          </a:stretch>
        </p:blipFill>
        <p:spPr>
          <a:xfrm>
            <a:off x="4022725" y="4827588"/>
            <a:ext cx="2222500" cy="2011362"/>
          </a:xfrm>
          <a:prstGeom prst="rect">
            <a:avLst/>
          </a:prstGeom>
          <a:noFill/>
          <a:ln w="9525">
            <a:noFill/>
          </a:ln>
        </p:spPr>
      </p:pic>
      <p:pic>
        <p:nvPicPr>
          <p:cNvPr id="55303" name="Picture 7"/>
          <p:cNvPicPr>
            <a:picLocks noChangeAspect="1"/>
          </p:cNvPicPr>
          <p:nvPr/>
        </p:nvPicPr>
        <p:blipFill>
          <a:blip r:embed="rId1"/>
          <a:srcRect l="49733" r="19020" b="51582"/>
          <a:stretch>
            <a:fillRect/>
          </a:stretch>
        </p:blipFill>
        <p:spPr>
          <a:xfrm>
            <a:off x="4014788" y="2671763"/>
            <a:ext cx="2227262" cy="2173287"/>
          </a:xfrm>
          <a:prstGeom prst="rect">
            <a:avLst/>
          </a:prstGeom>
          <a:noFill/>
          <a:ln w="9525">
            <a:noFill/>
          </a:ln>
        </p:spPr>
      </p:pic>
      <p:sp>
        <p:nvSpPr>
          <p:cNvPr id="606216" name="Text Box 8"/>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2418" name="Text Box 2"/>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7347" name="Rectangle 3"/>
          <p:cNvSpPr>
            <a:spLocks noGrp="1"/>
          </p:cNvSpPr>
          <p:nvPr>
            <p:ph type="title"/>
          </p:nvPr>
        </p:nvSpPr>
        <p:spPr>
          <a:ln/>
        </p:spPr>
        <p:txBody>
          <a:bodyPr vert="horz" wrap="square" lIns="91440" tIns="45720" rIns="91440" bIns="45720" anchor="ctr" anchorCtr="0"/>
          <a:p>
            <a:pPr eaLnBrk="1" hangingPunct="1"/>
            <a:r>
              <a:rPr lang="zh-CN" altLang="en-US" dirty="0"/>
              <a:t>高斯拉普拉斯</a:t>
            </a:r>
            <a:r>
              <a:rPr lang="zh-CN" altLang="en-IE" dirty="0"/>
              <a:t>举例</a:t>
            </a:r>
            <a:endParaRPr lang="zh-CN" altLang="en-IE" dirty="0"/>
          </a:p>
        </p:txBody>
      </p:sp>
      <p:pic>
        <p:nvPicPr>
          <p:cNvPr id="57348" name="Picture 4"/>
          <p:cNvPicPr>
            <a:picLocks noChangeAspect="1"/>
          </p:cNvPicPr>
          <p:nvPr/>
        </p:nvPicPr>
        <p:blipFill>
          <a:blip r:embed="rId1"/>
          <a:srcRect t="62628"/>
          <a:stretch>
            <a:fillRect/>
          </a:stretch>
        </p:blipFill>
        <p:spPr>
          <a:xfrm>
            <a:off x="-12700" y="3779838"/>
            <a:ext cx="7564438" cy="2951162"/>
          </a:xfrm>
          <a:prstGeom prst="rect">
            <a:avLst/>
          </a:prstGeom>
          <a:noFill/>
          <a:ln w="9525">
            <a:noFill/>
          </a:ln>
        </p:spPr>
      </p:pic>
      <p:pic>
        <p:nvPicPr>
          <p:cNvPr id="57349" name="Picture 5"/>
          <p:cNvPicPr>
            <a:picLocks noChangeAspect="1"/>
          </p:cNvPicPr>
          <p:nvPr/>
        </p:nvPicPr>
        <p:blipFill>
          <a:blip r:embed="rId1"/>
          <a:srcRect l="16528" r="16559" b="63365"/>
          <a:stretch>
            <a:fillRect/>
          </a:stretch>
        </p:blipFill>
        <p:spPr>
          <a:xfrm>
            <a:off x="-25400" y="1231900"/>
            <a:ext cx="4430713" cy="2532063"/>
          </a:xfrm>
          <a:prstGeom prst="rect">
            <a:avLst/>
          </a:prstGeom>
          <a:noFill/>
          <a:ln w="9525">
            <a:noFill/>
          </a:ln>
        </p:spPr>
      </p:pic>
      <p:pic>
        <p:nvPicPr>
          <p:cNvPr id="57350" name="Picture 6"/>
          <p:cNvPicPr>
            <a:picLocks noChangeAspect="1"/>
          </p:cNvPicPr>
          <p:nvPr/>
        </p:nvPicPr>
        <p:blipFill>
          <a:blip r:embed="rId1"/>
          <a:srcRect l="18098" t="37230" r="43465" b="36975"/>
          <a:stretch>
            <a:fillRect/>
          </a:stretch>
        </p:blipFill>
        <p:spPr>
          <a:xfrm>
            <a:off x="4383088" y="1735138"/>
            <a:ext cx="2822575" cy="1978025"/>
          </a:xfrm>
          <a:prstGeom prst="rect">
            <a:avLst/>
          </a:prstGeom>
          <a:noFill/>
          <a:ln w="9525">
            <a:noFill/>
          </a:ln>
        </p:spPr>
      </p:pic>
      <p:pic>
        <p:nvPicPr>
          <p:cNvPr id="57351" name="Picture 7"/>
          <p:cNvPicPr>
            <a:picLocks noChangeAspect="1"/>
          </p:cNvPicPr>
          <p:nvPr/>
        </p:nvPicPr>
        <p:blipFill>
          <a:blip r:embed="rId1"/>
          <a:srcRect l="61212" t="37230" r="17328" b="36975"/>
          <a:stretch>
            <a:fillRect/>
          </a:stretch>
        </p:blipFill>
        <p:spPr>
          <a:xfrm>
            <a:off x="7196138" y="1362075"/>
            <a:ext cx="1928812" cy="234950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a:xfrm>
            <a:off x="1219200" y="188913"/>
            <a:ext cx="7772400" cy="315912"/>
          </a:xfrm>
          <a:ln/>
        </p:spPr>
        <p:txBody>
          <a:bodyPr vert="horz" wrap="square" lIns="91440" tIns="45720" rIns="91440" bIns="45720" anchor="ctr" anchorCtr="0"/>
          <a:p>
            <a:pPr algn="ctr" eaLnBrk="1" hangingPunct="1"/>
            <a:r>
              <a:rPr lang="zh-CN" altLang="en-US" dirty="0">
                <a:ea typeface="华文彩云" panose="02010800040101010101" pitchFamily="2" charset="-122"/>
              </a:rPr>
              <a:t>图象分割与描述－</a:t>
            </a:r>
            <a:r>
              <a:rPr lang="zh-CN" altLang="en-US" sz="2400" dirty="0">
                <a:ea typeface="华文彩云" panose="02010800040101010101" pitchFamily="2" charset="-122"/>
              </a:rPr>
              <a:t>边缘检测实例</a:t>
            </a:r>
            <a:endParaRPr lang="zh-CN" altLang="en-US" sz="2400" dirty="0">
              <a:ea typeface="华文彩云" panose="02010800040101010101" pitchFamily="2" charset="-122"/>
            </a:endParaRPr>
          </a:p>
        </p:txBody>
      </p:sp>
      <p:sp>
        <p:nvSpPr>
          <p:cNvPr id="560131"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9396" name="Rectangle 4"/>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59397" name="Rectangle 5"/>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59398" name="Rectangle 6"/>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59399" name="Rectangle 7"/>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59400" name="Rectangle 8"/>
          <p:cNvSpPr/>
          <p:nvPr/>
        </p:nvSpPr>
        <p:spPr>
          <a:xfrm>
            <a:off x="0" y="32004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59401" name="Picture 9" descr="边缘检测-1"/>
          <p:cNvPicPr>
            <a:picLocks noChangeAspect="1"/>
          </p:cNvPicPr>
          <p:nvPr>
            <p:ph idx="1"/>
          </p:nvPr>
        </p:nvPicPr>
        <p:blipFill>
          <a:blip r:embed="rId1"/>
          <a:srcRect/>
          <a:stretch>
            <a:fillRect/>
          </a:stretch>
        </p:blipFill>
        <p:spPr>
          <a:xfrm>
            <a:off x="1331913" y="981075"/>
            <a:ext cx="7488237" cy="5876925"/>
          </a:xfr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a:xfrm>
            <a:off x="1219200" y="188913"/>
            <a:ext cx="7772400" cy="315912"/>
          </a:xfrm>
          <a:ln/>
        </p:spPr>
        <p:txBody>
          <a:bodyPr vert="horz" wrap="square" lIns="91440" tIns="45720" rIns="91440" bIns="45720" anchor="ctr" anchorCtr="0"/>
          <a:p>
            <a:pPr algn="ctr" eaLnBrk="1" hangingPunct="1"/>
            <a:r>
              <a:rPr lang="zh-CN" altLang="en-US" dirty="0">
                <a:ea typeface="华文彩云" panose="02010800040101010101" pitchFamily="2" charset="-122"/>
              </a:rPr>
              <a:t>图象分割与描述－</a:t>
            </a:r>
            <a:r>
              <a:rPr lang="zh-CN" altLang="en-US" sz="2400" dirty="0">
                <a:ea typeface="华文彩云" panose="02010800040101010101" pitchFamily="2" charset="-122"/>
              </a:rPr>
              <a:t>边缘检测实例</a:t>
            </a:r>
            <a:endParaRPr lang="zh-CN" altLang="en-US" sz="2400" dirty="0">
              <a:ea typeface="华文彩云" panose="02010800040101010101" pitchFamily="2" charset="-122"/>
            </a:endParaRPr>
          </a:p>
        </p:txBody>
      </p:sp>
      <p:sp>
        <p:nvSpPr>
          <p:cNvPr id="562179"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61444" name="Rectangle 4"/>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1445" name="Rectangle 5"/>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1446" name="Rectangle 6"/>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1447" name="Rectangle 7"/>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1448" name="Rectangle 8"/>
          <p:cNvSpPr/>
          <p:nvPr/>
        </p:nvSpPr>
        <p:spPr>
          <a:xfrm>
            <a:off x="0" y="32004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61449" name="Picture 9" descr="边缘检测-2"/>
          <p:cNvPicPr>
            <a:picLocks noChangeAspect="1"/>
          </p:cNvPicPr>
          <p:nvPr>
            <p:ph idx="1"/>
          </p:nvPr>
        </p:nvPicPr>
        <p:blipFill>
          <a:blip r:embed="rId1"/>
          <a:srcRect/>
          <a:stretch>
            <a:fillRect/>
          </a:stretch>
        </p:blipFill>
        <p:spPr>
          <a:xfrm>
            <a:off x="1331913" y="765175"/>
            <a:ext cx="7561262" cy="6051550"/>
          </a:xfr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5" name="Text Box 3"/>
          <p:cNvSpPr txBox="1">
            <a:spLocks noChangeArrowheads="1"/>
          </p:cNvSpPr>
          <p:nvPr/>
        </p:nvSpPr>
        <p:spPr bwMode="auto">
          <a:xfrm>
            <a:off x="120650" y="3760788"/>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35556"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8196" name="Rectangle 5"/>
          <p:cNvSpPr/>
          <p:nvPr/>
        </p:nvSpPr>
        <p:spPr>
          <a:xfrm>
            <a:off x="161925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pic>
        <p:nvPicPr>
          <p:cNvPr id="8197" name="Picture 7"/>
          <p:cNvPicPr>
            <a:picLocks noChangeAspect="1"/>
          </p:cNvPicPr>
          <p:nvPr/>
        </p:nvPicPr>
        <p:blipFill>
          <a:blip r:embed="rId1"/>
          <a:stretch>
            <a:fillRect/>
          </a:stretch>
        </p:blipFill>
        <p:spPr>
          <a:xfrm>
            <a:off x="1116013" y="765175"/>
            <a:ext cx="4540250" cy="3451225"/>
          </a:xfrm>
          <a:prstGeom prst="rect">
            <a:avLst/>
          </a:prstGeom>
          <a:noFill/>
          <a:ln w="9525">
            <a:noFill/>
          </a:ln>
        </p:spPr>
      </p:pic>
      <p:pic>
        <p:nvPicPr>
          <p:cNvPr id="8198" name="Picture 8"/>
          <p:cNvPicPr>
            <a:picLocks noChangeAspect="1"/>
          </p:cNvPicPr>
          <p:nvPr/>
        </p:nvPicPr>
        <p:blipFill>
          <a:blip r:embed="rId2"/>
          <a:stretch>
            <a:fillRect/>
          </a:stretch>
        </p:blipFill>
        <p:spPr>
          <a:xfrm>
            <a:off x="4643438" y="3435350"/>
            <a:ext cx="4500562" cy="34226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p:nvPr>
        </p:nvSpPr>
        <p:spPr>
          <a:xfrm>
            <a:off x="1219200" y="188913"/>
            <a:ext cx="7772400" cy="315912"/>
          </a:xfrm>
          <a:ln/>
        </p:spPr>
        <p:txBody>
          <a:bodyPr vert="horz" wrap="square" lIns="91440" tIns="45720" rIns="91440" bIns="45720" anchor="ctr" anchorCtr="0"/>
          <a:p>
            <a:pPr algn="ctr" eaLnBrk="1" hangingPunct="1"/>
            <a:r>
              <a:rPr lang="zh-CN" altLang="en-US" dirty="0">
                <a:ea typeface="华文彩云" panose="02010800040101010101" pitchFamily="2" charset="-122"/>
              </a:rPr>
              <a:t>图象分割与描述－</a:t>
            </a:r>
            <a:r>
              <a:rPr lang="zh-CN" altLang="en-US" sz="2400" dirty="0">
                <a:ea typeface="华文彩云" panose="02010800040101010101" pitchFamily="2" charset="-122"/>
              </a:rPr>
              <a:t>边缘检测实例</a:t>
            </a:r>
            <a:endParaRPr lang="zh-CN" altLang="en-US" sz="2400" dirty="0">
              <a:ea typeface="华文彩云" panose="02010800040101010101" pitchFamily="2" charset="-122"/>
            </a:endParaRPr>
          </a:p>
        </p:txBody>
      </p:sp>
      <p:sp>
        <p:nvSpPr>
          <p:cNvPr id="564227"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63492" name="Rectangle 4"/>
          <p:cNvSpPr/>
          <p:nvPr/>
        </p:nvSpPr>
        <p:spPr>
          <a:xfrm>
            <a:off x="0" y="3214688"/>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3493" name="Rectangle 5"/>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3494" name="Rectangle 6"/>
          <p:cNvSpPr/>
          <p:nvPr/>
        </p:nvSpPr>
        <p:spPr>
          <a:xfrm>
            <a:off x="0" y="33147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3495" name="Rectangle 7"/>
          <p:cNvSpPr/>
          <p:nvPr/>
        </p:nvSpPr>
        <p:spPr>
          <a:xfrm>
            <a:off x="0" y="3300413"/>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3496" name="Rectangle 8"/>
          <p:cNvSpPr/>
          <p:nvPr/>
        </p:nvSpPr>
        <p:spPr>
          <a:xfrm>
            <a:off x="0" y="3200400"/>
            <a:ext cx="9144000" cy="0"/>
          </a:xfrm>
          <a:prstGeom prst="rect">
            <a:avLst/>
          </a:prstGeom>
          <a:noFill/>
          <a:ln w="12700">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pic>
        <p:nvPicPr>
          <p:cNvPr id="63497" name="Picture 9" descr="边缘检测-3"/>
          <p:cNvPicPr>
            <a:picLocks noChangeAspect="1"/>
          </p:cNvPicPr>
          <p:nvPr>
            <p:ph idx="1"/>
          </p:nvPr>
        </p:nvPicPr>
        <p:blipFill>
          <a:blip r:embed="rId1"/>
          <a:srcRect/>
          <a:stretch>
            <a:fillRect/>
          </a:stretch>
        </p:blipFill>
        <p:spPr>
          <a:xfrm>
            <a:off x="1403350" y="908050"/>
            <a:ext cx="7740650" cy="5949950"/>
          </a:xfr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Text Box 2"/>
          <p:cNvSpPr txBox="1"/>
          <p:nvPr/>
        </p:nvSpPr>
        <p:spPr>
          <a:xfrm>
            <a:off x="1285875" y="428625"/>
            <a:ext cx="7512050" cy="27225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78000"/>
              </a:lnSpc>
              <a:spcBef>
                <a:spcPct val="50000"/>
              </a:spcBef>
              <a:buClrTx/>
              <a:buSzTx/>
              <a:buFontTx/>
              <a:buNone/>
            </a:pPr>
            <a:r>
              <a:rPr lang="zh-CN" altLang="en-US" sz="2400" dirty="0"/>
              <a:t>       在图像边缘检测中， 还有</a:t>
            </a:r>
            <a:r>
              <a:rPr lang="en-US" altLang="zh-CN" sz="2400" dirty="0"/>
              <a:t>Wallis</a:t>
            </a:r>
            <a:r>
              <a:rPr lang="zh-CN" altLang="en-US" sz="2400" dirty="0"/>
              <a:t>算子、 过零点检测（</a:t>
            </a:r>
            <a:r>
              <a:rPr lang="en-US" altLang="zh-CN" sz="2400" dirty="0"/>
              <a:t>Marr-Hildreth</a:t>
            </a:r>
            <a:r>
              <a:rPr lang="zh-CN" altLang="en-US" sz="2400" dirty="0"/>
              <a:t>算子）、 </a:t>
            </a:r>
            <a:r>
              <a:rPr lang="en-US" altLang="zh-CN" sz="2400" dirty="0"/>
              <a:t>Canny</a:t>
            </a:r>
            <a:r>
              <a:rPr lang="zh-CN" altLang="en-US" sz="2400" dirty="0"/>
              <a:t>边缘检测方法、 </a:t>
            </a:r>
            <a:r>
              <a:rPr lang="en-US" altLang="zh-CN" sz="2400" dirty="0"/>
              <a:t>SUSAN</a:t>
            </a:r>
            <a:r>
              <a:rPr lang="zh-CN" altLang="en-US" sz="2400" dirty="0"/>
              <a:t>（</a:t>
            </a:r>
            <a:r>
              <a:rPr lang="en-US" altLang="zh-CN" sz="2400" dirty="0"/>
              <a:t>Smallest Univalue Segment Assimilating Nucleus</a:t>
            </a:r>
            <a:r>
              <a:rPr lang="zh-CN" altLang="en-US" sz="2400" dirty="0"/>
              <a:t>）边缘检测等。 </a:t>
            </a:r>
            <a:endParaRPr lang="zh-CN" altLang="en-US" sz="2400" dirty="0"/>
          </a:p>
        </p:txBody>
      </p:sp>
      <p:sp>
        <p:nvSpPr>
          <p:cNvPr id="65539" name="AutoShape 3">
            <a:hlinkClick r:id="" action="ppaction://hlinkshowjump?jump=firstslide"/>
          </p:cNvPr>
          <p:cNvSpPr/>
          <p:nvPr/>
        </p:nvSpPr>
        <p:spPr>
          <a:xfrm>
            <a:off x="8534400" y="6477000"/>
            <a:ext cx="609600" cy="381000"/>
          </a:xfrm>
          <a:prstGeom prst="actionButtonBackPreviou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65540" name="Text Box 2"/>
          <p:cNvSpPr txBox="1"/>
          <p:nvPr/>
        </p:nvSpPr>
        <p:spPr>
          <a:xfrm>
            <a:off x="1214438" y="3643313"/>
            <a:ext cx="7512050" cy="2247265"/>
          </a:xfrm>
          <a:prstGeom prst="rect">
            <a:avLst/>
          </a:prstGeom>
          <a:solidFill>
            <a:srgbClr val="FFC000"/>
          </a:solid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78000"/>
              </a:lnSpc>
              <a:spcBef>
                <a:spcPct val="50000"/>
              </a:spcBef>
              <a:buClrTx/>
              <a:buSzTx/>
              <a:buFontTx/>
              <a:buNone/>
            </a:pPr>
            <a:r>
              <a:rPr lang="zh-CN" altLang="en-US" sz="2400" dirty="0">
                <a:solidFill>
                  <a:schemeClr val="bg2"/>
                </a:solidFill>
              </a:rPr>
              <a:t> 课外作业：</a:t>
            </a:r>
            <a:endParaRPr lang="en-US" altLang="zh-CN" sz="2400" dirty="0">
              <a:solidFill>
                <a:schemeClr val="bg2"/>
              </a:solidFill>
            </a:endParaRPr>
          </a:p>
          <a:p>
            <a:pPr marL="0" lvl="0" indent="0" algn="just" eaLnBrk="1" hangingPunct="1">
              <a:lnSpc>
                <a:spcPct val="178000"/>
              </a:lnSpc>
              <a:spcBef>
                <a:spcPct val="50000"/>
              </a:spcBef>
              <a:buClrTx/>
              <a:buSzTx/>
              <a:buFontTx/>
              <a:buNone/>
            </a:pPr>
            <a:r>
              <a:rPr lang="en-US" altLang="zh-CN" sz="2400" dirty="0">
                <a:solidFill>
                  <a:schemeClr val="bg2"/>
                </a:solidFill>
              </a:rPr>
              <a:t>    </a:t>
            </a:r>
            <a:r>
              <a:rPr lang="zh-CN" altLang="en-US" sz="2400" dirty="0">
                <a:solidFill>
                  <a:schemeClr val="bg2"/>
                </a:solidFill>
              </a:rPr>
              <a:t>请查阅资料，简述</a:t>
            </a:r>
            <a:r>
              <a:rPr lang="en-US" altLang="zh-CN" sz="2400" dirty="0">
                <a:solidFill>
                  <a:schemeClr val="bg2"/>
                </a:solidFill>
              </a:rPr>
              <a:t>Canny</a:t>
            </a:r>
            <a:r>
              <a:rPr lang="zh-CN" altLang="en-US" sz="2400" dirty="0">
                <a:solidFill>
                  <a:schemeClr val="bg2"/>
                </a:solidFill>
              </a:rPr>
              <a:t>边缘检测原理。并编程完成</a:t>
            </a:r>
            <a:r>
              <a:rPr lang="en-US" altLang="zh-CN" sz="2400" dirty="0">
                <a:solidFill>
                  <a:schemeClr val="bg2"/>
                </a:solidFill>
              </a:rPr>
              <a:t>Canny</a:t>
            </a:r>
            <a:r>
              <a:rPr lang="zh-CN" altLang="en-US" sz="2400" dirty="0">
                <a:solidFill>
                  <a:schemeClr val="bg2"/>
                </a:solidFill>
              </a:rPr>
              <a:t>边缘检测（</a:t>
            </a:r>
            <a:r>
              <a:rPr lang="en-US" altLang="zh-CN" sz="2400" dirty="0">
                <a:solidFill>
                  <a:schemeClr val="bg2"/>
                </a:solidFill>
              </a:rPr>
              <a:t>OpenCV</a:t>
            </a:r>
            <a:r>
              <a:rPr lang="zh-CN" altLang="en-US" sz="2400" dirty="0">
                <a:solidFill>
                  <a:schemeClr val="bg2"/>
                </a:solidFill>
              </a:rPr>
              <a:t>）。</a:t>
            </a:r>
            <a:endParaRPr lang="zh-CN" altLang="en-US" sz="2400" dirty="0">
              <a:solidFill>
                <a:schemeClr val="bg2"/>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title"/>
          </p:nvPr>
        </p:nvSpPr>
        <p:spPr>
          <a:ln/>
        </p:spPr>
        <p:txBody>
          <a:bodyPr vert="horz" wrap="square" lIns="91440" tIns="45720" rIns="91440" bIns="45720" anchor="ctr" anchorCtr="0"/>
          <a:p>
            <a:pPr eaLnBrk="1" hangingPunct="1"/>
            <a:r>
              <a:rPr lang="zh-CN" altLang="en-IE" dirty="0"/>
              <a:t>边缘检测</a:t>
            </a:r>
            <a:r>
              <a:rPr lang="zh-CN" altLang="en-US" dirty="0"/>
              <a:t>方向问题</a:t>
            </a:r>
            <a:endParaRPr lang="zh-CN" altLang="en-IE" dirty="0"/>
          </a:p>
        </p:txBody>
      </p:sp>
      <p:grpSp>
        <p:nvGrpSpPr>
          <p:cNvPr id="67587" name="Group 3"/>
          <p:cNvGrpSpPr/>
          <p:nvPr/>
        </p:nvGrpSpPr>
        <p:grpSpPr>
          <a:xfrm>
            <a:off x="1411288" y="1217613"/>
            <a:ext cx="6124575" cy="5640387"/>
            <a:chOff x="889" y="767"/>
            <a:chExt cx="3858" cy="3553"/>
          </a:xfrm>
        </p:grpSpPr>
        <p:pic>
          <p:nvPicPr>
            <p:cNvPr id="67589" name="Picture 4"/>
            <p:cNvPicPr>
              <a:picLocks noChangeAspect="1"/>
            </p:cNvPicPr>
            <p:nvPr/>
          </p:nvPicPr>
          <p:blipFill>
            <a:blip r:embed="rId1"/>
            <a:srcRect l="19089"/>
            <a:stretch>
              <a:fillRect/>
            </a:stretch>
          </p:blipFill>
          <p:spPr>
            <a:xfrm>
              <a:off x="889" y="1074"/>
              <a:ext cx="3858" cy="2999"/>
            </a:xfrm>
            <a:prstGeom prst="rect">
              <a:avLst/>
            </a:prstGeom>
            <a:noFill/>
            <a:ln w="9525">
              <a:noFill/>
            </a:ln>
          </p:spPr>
        </p:pic>
        <p:sp>
          <p:nvSpPr>
            <p:cNvPr id="67590" name="Text Box 5"/>
            <p:cNvSpPr txBox="1"/>
            <p:nvPr/>
          </p:nvSpPr>
          <p:spPr>
            <a:xfrm>
              <a:off x="1338" y="781"/>
              <a:ext cx="88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原始图像</a:t>
              </a:r>
              <a:endParaRPr lang="zh-CN" altLang="en-IE" sz="2400" dirty="0">
                <a:latin typeface="Arial" panose="020B0604020202020204" pitchFamily="34" charset="0"/>
              </a:endParaRPr>
            </a:p>
          </p:txBody>
        </p:sp>
        <p:sp>
          <p:nvSpPr>
            <p:cNvPr id="67591" name="Text Box 6"/>
            <p:cNvSpPr txBox="1"/>
            <p:nvPr/>
          </p:nvSpPr>
          <p:spPr>
            <a:xfrm>
              <a:off x="3252" y="767"/>
              <a:ext cx="1268"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水平梯度部分</a:t>
              </a:r>
              <a:endParaRPr lang="zh-CN" altLang="en-IE" sz="2400" dirty="0">
                <a:latin typeface="Arial" panose="020B0604020202020204" pitchFamily="34" charset="0"/>
              </a:endParaRPr>
            </a:p>
          </p:txBody>
        </p:sp>
        <p:sp>
          <p:nvSpPr>
            <p:cNvPr id="67592" name="Text Box 7"/>
            <p:cNvSpPr txBox="1"/>
            <p:nvPr/>
          </p:nvSpPr>
          <p:spPr>
            <a:xfrm>
              <a:off x="1188" y="4032"/>
              <a:ext cx="1268"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垂直梯度部分</a:t>
              </a:r>
              <a:endParaRPr lang="zh-CN" altLang="en-IE" sz="2400" dirty="0">
                <a:latin typeface="Arial" panose="020B0604020202020204" pitchFamily="34" charset="0"/>
              </a:endParaRPr>
            </a:p>
          </p:txBody>
        </p:sp>
        <p:sp>
          <p:nvSpPr>
            <p:cNvPr id="67593" name="Text Box 8"/>
            <p:cNvSpPr txBox="1"/>
            <p:nvPr/>
          </p:nvSpPr>
          <p:spPr>
            <a:xfrm>
              <a:off x="2888" y="4032"/>
              <a:ext cx="1652"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组合得到边缘图像</a:t>
              </a:r>
              <a:endParaRPr lang="zh-CN" altLang="en-IE" sz="2400" dirty="0">
                <a:latin typeface="Arial" panose="020B0604020202020204" pitchFamily="34" charset="0"/>
              </a:endParaRPr>
            </a:p>
          </p:txBody>
        </p:sp>
      </p:grpSp>
      <p:sp>
        <p:nvSpPr>
          <p:cNvPr id="459785"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p:nvPr>
        </p:nvSpPr>
        <p:spPr>
          <a:xfrm>
            <a:off x="1371600" y="0"/>
            <a:ext cx="7772400" cy="1206500"/>
          </a:xfrm>
          <a:ln/>
        </p:spPr>
        <p:txBody>
          <a:bodyPr vert="horz" wrap="square" lIns="91440" tIns="45720" rIns="91440" bIns="45720" anchor="ctr" anchorCtr="0"/>
          <a:p>
            <a:pPr eaLnBrk="1" hangingPunct="1"/>
            <a:r>
              <a:rPr lang="zh-CN" altLang="en-IE" dirty="0"/>
              <a:t>边缘检测问题</a:t>
            </a:r>
            <a:endParaRPr lang="zh-CN" altLang="en-IE" dirty="0"/>
          </a:p>
        </p:txBody>
      </p:sp>
      <p:sp>
        <p:nvSpPr>
          <p:cNvPr id="69635" name="Rectangle 3"/>
          <p:cNvSpPr>
            <a:spLocks noGrp="1"/>
          </p:cNvSpPr>
          <p:nvPr>
            <p:ph idx="1"/>
          </p:nvPr>
        </p:nvSpPr>
        <p:spPr>
          <a:xfrm>
            <a:off x="1371600" y="908050"/>
            <a:ext cx="7772400" cy="4495800"/>
          </a:xfrm>
          <a:ln/>
        </p:spPr>
        <p:txBody>
          <a:bodyPr vert="horz" wrap="square" lIns="91440" tIns="45720" rIns="91440" bIns="45720" anchor="t" anchorCtr="0"/>
          <a:p>
            <a:pPr eaLnBrk="1" hangingPunct="1"/>
            <a:r>
              <a:rPr lang="zh-CN" altLang="en-IE" sz="2800" dirty="0"/>
              <a:t>边缘检测中经常碰到的问题是：</a:t>
            </a:r>
            <a:endParaRPr lang="zh-CN" altLang="en-IE" sz="2800" dirty="0"/>
          </a:p>
          <a:p>
            <a:pPr lvl="1" eaLnBrk="1" hangingPunct="1"/>
            <a:r>
              <a:rPr lang="zh-CN" altLang="en-IE" sz="2400" dirty="0"/>
              <a:t>图像中存在太多的细节。比如，前面例子中的砖墙</a:t>
            </a:r>
            <a:endParaRPr lang="zh-CN" altLang="en-IE" sz="2400" dirty="0"/>
          </a:p>
          <a:p>
            <a:pPr lvl="1" eaLnBrk="1" hangingPunct="1"/>
            <a:r>
              <a:rPr lang="zh-CN" altLang="en-IE" sz="2400" dirty="0"/>
              <a:t>图像受到噪声的干扰，不能准确的检测边缘</a:t>
            </a:r>
            <a:endParaRPr lang="zh-CN" altLang="en-IE" sz="2400" dirty="0"/>
          </a:p>
          <a:p>
            <a:pPr eaLnBrk="1" hangingPunct="1"/>
            <a:r>
              <a:rPr lang="zh-CN" altLang="en-IE" sz="2800" dirty="0"/>
              <a:t>解决的一个方法是在边缘检测之前对图像进行平滑</a:t>
            </a:r>
            <a:endParaRPr lang="en-IE" altLang="zh-CN" sz="2800" dirty="0"/>
          </a:p>
        </p:txBody>
      </p:sp>
      <p:graphicFrame>
        <p:nvGraphicFramePr>
          <p:cNvPr id="69636" name="Object 4"/>
          <p:cNvGraphicFramePr>
            <a:graphicFrameLocks noChangeAspect="1"/>
          </p:cNvGraphicFramePr>
          <p:nvPr/>
        </p:nvGraphicFramePr>
        <p:xfrm>
          <a:off x="0" y="3333750"/>
          <a:ext cx="4464050" cy="3524250"/>
        </p:xfrm>
        <a:graphic>
          <a:graphicData uri="http://schemas.openxmlformats.org/presentationml/2006/ole">
            <mc:AlternateContent xmlns:mc="http://schemas.openxmlformats.org/markup-compatibility/2006">
              <mc:Choice xmlns:v="urn:schemas-microsoft-com:vml" Requires="v">
                <p:oleObj spid="_x0000_s3085" name="" r:id="rId1" imgW="2486025" imgH="1962150" progId="Paint.Picture">
                  <p:embed/>
                </p:oleObj>
              </mc:Choice>
              <mc:Fallback>
                <p:oleObj name="" r:id="rId1" imgW="2486025" imgH="1962150" progId="Paint.Picture">
                  <p:embed/>
                  <p:pic>
                    <p:nvPicPr>
                      <p:cNvPr id="0" name="图片 3084"/>
                      <p:cNvPicPr/>
                      <p:nvPr/>
                    </p:nvPicPr>
                    <p:blipFill>
                      <a:blip r:embed="rId2"/>
                      <a:stretch>
                        <a:fillRect/>
                      </a:stretch>
                    </p:blipFill>
                    <p:spPr>
                      <a:xfrm>
                        <a:off x="0" y="3333750"/>
                        <a:ext cx="4464050" cy="3524250"/>
                      </a:xfrm>
                      <a:prstGeom prst="rect">
                        <a:avLst/>
                      </a:prstGeom>
                      <a:noFill/>
                      <a:ln w="38100">
                        <a:noFill/>
                        <a:miter/>
                      </a:ln>
                    </p:spPr>
                  </p:pic>
                </p:oleObj>
              </mc:Fallback>
            </mc:AlternateContent>
          </a:graphicData>
        </a:graphic>
      </p:graphicFrame>
      <p:graphicFrame>
        <p:nvGraphicFramePr>
          <p:cNvPr id="69637" name="Object 5"/>
          <p:cNvGraphicFramePr>
            <a:graphicFrameLocks noChangeAspect="1"/>
          </p:cNvGraphicFramePr>
          <p:nvPr/>
        </p:nvGraphicFramePr>
        <p:xfrm>
          <a:off x="4440238" y="3319463"/>
          <a:ext cx="4703762" cy="3538537"/>
        </p:xfrm>
        <a:graphic>
          <a:graphicData uri="http://schemas.openxmlformats.org/presentationml/2006/ole">
            <mc:AlternateContent xmlns:mc="http://schemas.openxmlformats.org/markup-compatibility/2006">
              <mc:Choice xmlns:v="urn:schemas-microsoft-com:vml" Requires="v">
                <p:oleObj spid="_x0000_s3083" name="" r:id="rId3" imgW="3267075" imgH="2457450" progId="Paint.Picture">
                  <p:embed/>
                </p:oleObj>
              </mc:Choice>
              <mc:Fallback>
                <p:oleObj name="" r:id="rId3" imgW="3267075" imgH="2457450" progId="Paint.Picture">
                  <p:embed/>
                  <p:pic>
                    <p:nvPicPr>
                      <p:cNvPr id="0" name="图片 3082"/>
                      <p:cNvPicPr/>
                      <p:nvPr/>
                    </p:nvPicPr>
                    <p:blipFill>
                      <a:blip r:embed="rId4"/>
                      <a:stretch>
                        <a:fillRect/>
                      </a:stretch>
                    </p:blipFill>
                    <p:spPr>
                      <a:xfrm>
                        <a:off x="4440238" y="3319463"/>
                        <a:ext cx="4703762" cy="3538537"/>
                      </a:xfrm>
                      <a:prstGeom prst="rect">
                        <a:avLst/>
                      </a:prstGeom>
                      <a:noFill/>
                      <a:ln w="38100">
                        <a:noFill/>
                        <a:miter/>
                      </a:ln>
                    </p:spPr>
                  </p:pic>
                </p:oleObj>
              </mc:Fallback>
            </mc:AlternateContent>
          </a:graphicData>
        </a:graphic>
      </p:graphicFrame>
      <p:sp>
        <p:nvSpPr>
          <p:cNvPr id="461830"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p:cNvSpPr>
          <p:nvPr>
            <p:ph type="title"/>
          </p:nvPr>
        </p:nvSpPr>
        <p:spPr>
          <a:xfrm>
            <a:off x="1219200" y="304800"/>
            <a:ext cx="7772400" cy="387350"/>
          </a:xfrm>
          <a:ln/>
        </p:spPr>
        <p:txBody>
          <a:bodyPr vert="horz" wrap="square" lIns="91440" tIns="45720" rIns="91440" bIns="45720" anchor="ctr" anchorCtr="0"/>
          <a:p>
            <a:pPr eaLnBrk="1" hangingPunct="1"/>
            <a:r>
              <a:rPr lang="zh-CN" altLang="en-IE" sz="4000" dirty="0"/>
              <a:t>导数&amp;噪声</a:t>
            </a:r>
            <a:endParaRPr lang="en-IE" altLang="zh-CN" sz="4000" dirty="0"/>
          </a:p>
        </p:txBody>
      </p:sp>
      <p:sp>
        <p:nvSpPr>
          <p:cNvPr id="71683" name="Rectangle 3"/>
          <p:cNvSpPr>
            <a:spLocks noGrp="1"/>
          </p:cNvSpPr>
          <p:nvPr>
            <p:ph idx="1"/>
          </p:nvPr>
        </p:nvSpPr>
        <p:spPr>
          <a:xfrm>
            <a:off x="1187450" y="836613"/>
            <a:ext cx="7772400" cy="4495800"/>
          </a:xfrm>
          <a:ln/>
        </p:spPr>
        <p:txBody>
          <a:bodyPr vert="horz" wrap="square" lIns="91440" tIns="45720" rIns="91440" bIns="45720" anchor="t" anchorCtr="0"/>
          <a:p>
            <a:pPr eaLnBrk="1" hangingPunct="1"/>
            <a:r>
              <a:rPr lang="zh-CN" altLang="en-IE" sz="2800" dirty="0"/>
              <a:t>基于微分的边缘检测器，其基本依据是图像的边缘对应了一阶导数的极大值，而二阶导数则过零点。</a:t>
            </a:r>
            <a:endParaRPr lang="zh-CN" altLang="en-IE" sz="2800" dirty="0"/>
          </a:p>
          <a:p>
            <a:pPr eaLnBrk="1" hangingPunct="1"/>
            <a:r>
              <a:rPr lang="zh-CN" altLang="en-IE" sz="2800" dirty="0"/>
              <a:t>但是，假如图像受到噪声的影响：</a:t>
            </a:r>
            <a:endParaRPr lang="zh-CN" altLang="en-IE" sz="2800" dirty="0"/>
          </a:p>
          <a:p>
            <a:pPr lvl="1" eaLnBrk="1" hangingPunct="1"/>
            <a:r>
              <a:rPr lang="zh-CN" altLang="en-IE" sz="2400" dirty="0"/>
              <a:t>噪声的幅值往往很小，但频率往往很高，比如设：</a:t>
            </a:r>
            <a:endParaRPr lang="zh-CN" altLang="en-IE" sz="2400" dirty="0"/>
          </a:p>
          <a:p>
            <a:pPr lvl="1" eaLnBrk="1" hangingPunct="1"/>
            <a:endParaRPr lang="zh-CN" altLang="en-IE" sz="2400" dirty="0"/>
          </a:p>
          <a:p>
            <a:pPr lvl="1" eaLnBrk="1" hangingPunct="1"/>
            <a:r>
              <a:rPr lang="zh-CN" altLang="en-IE" sz="2400" dirty="0"/>
              <a:t>那么一阶导数和二阶导数分别为：</a:t>
            </a:r>
            <a:endParaRPr lang="zh-CN" altLang="en-IE" sz="2400" dirty="0"/>
          </a:p>
          <a:p>
            <a:pPr lvl="1" eaLnBrk="1" hangingPunct="1"/>
            <a:endParaRPr lang="zh-CN" altLang="en-IE" sz="2400" dirty="0"/>
          </a:p>
          <a:p>
            <a:pPr lvl="1" eaLnBrk="1" hangingPunct="1"/>
            <a:endParaRPr lang="zh-CN" altLang="en-IE" sz="2400" dirty="0"/>
          </a:p>
          <a:p>
            <a:pPr lvl="1" eaLnBrk="1" hangingPunct="1"/>
            <a:r>
              <a:rPr lang="zh-CN" altLang="en-IE" sz="2400" dirty="0"/>
              <a:t>可见，即使噪声的幅值很小，但当频率很大时，噪声的一阶和二阶导数的幅值也会很大</a:t>
            </a:r>
            <a:endParaRPr lang="zh-CN" altLang="en-IE" sz="2400" dirty="0"/>
          </a:p>
        </p:txBody>
      </p:sp>
      <p:graphicFrame>
        <p:nvGraphicFramePr>
          <p:cNvPr id="71684" name="Object 4"/>
          <p:cNvGraphicFramePr>
            <a:graphicFrameLocks noChangeAspect="1"/>
          </p:cNvGraphicFramePr>
          <p:nvPr/>
        </p:nvGraphicFramePr>
        <p:xfrm>
          <a:off x="6081713" y="2405063"/>
          <a:ext cx="2940050" cy="347662"/>
        </p:xfrm>
        <a:graphic>
          <a:graphicData uri="http://schemas.openxmlformats.org/presentationml/2006/ole">
            <mc:AlternateContent xmlns:mc="http://schemas.openxmlformats.org/markup-compatibility/2006">
              <mc:Choice xmlns:v="urn:schemas-microsoft-com:vml" Requires="v">
                <p:oleObj spid="_x0000_s3081" name="" r:id="rId1" imgW="2578100" imgH="304800" progId="Equation.3">
                  <p:embed/>
                </p:oleObj>
              </mc:Choice>
              <mc:Fallback>
                <p:oleObj name="" r:id="rId1" imgW="2578100" imgH="304800" progId="Equation.3">
                  <p:embed/>
                  <p:pic>
                    <p:nvPicPr>
                      <p:cNvPr id="0" name="图片 3080"/>
                      <p:cNvPicPr/>
                      <p:nvPr/>
                    </p:nvPicPr>
                    <p:blipFill>
                      <a:blip r:embed="rId2"/>
                      <a:stretch>
                        <a:fillRect/>
                      </a:stretch>
                    </p:blipFill>
                    <p:spPr>
                      <a:xfrm>
                        <a:off x="6081713" y="2405063"/>
                        <a:ext cx="2940050" cy="347662"/>
                      </a:xfrm>
                      <a:prstGeom prst="rect">
                        <a:avLst/>
                      </a:prstGeom>
                      <a:solidFill>
                        <a:srgbClr val="FF9900"/>
                      </a:solidFill>
                      <a:ln w="38100">
                        <a:noFill/>
                        <a:miter/>
                      </a:ln>
                    </p:spPr>
                  </p:pic>
                </p:oleObj>
              </mc:Fallback>
            </mc:AlternateContent>
          </a:graphicData>
        </a:graphic>
      </p:graphicFrame>
      <p:graphicFrame>
        <p:nvGraphicFramePr>
          <p:cNvPr id="71685" name="Object 5"/>
          <p:cNvGraphicFramePr>
            <a:graphicFrameLocks noChangeAspect="1"/>
          </p:cNvGraphicFramePr>
          <p:nvPr/>
        </p:nvGraphicFramePr>
        <p:xfrm>
          <a:off x="1395413" y="3248025"/>
          <a:ext cx="3073400" cy="374650"/>
        </p:xfrm>
        <a:graphic>
          <a:graphicData uri="http://schemas.openxmlformats.org/presentationml/2006/ole">
            <mc:AlternateContent xmlns:mc="http://schemas.openxmlformats.org/markup-compatibility/2006">
              <mc:Choice xmlns:v="urn:schemas-microsoft-com:vml" Requires="v">
                <p:oleObj spid="_x0000_s3086" name="" r:id="rId3" imgW="1879600" imgH="304800" progId="Equation.3">
                  <p:embed/>
                </p:oleObj>
              </mc:Choice>
              <mc:Fallback>
                <p:oleObj name="" r:id="rId3" imgW="1879600" imgH="304800" progId="Equation.3">
                  <p:embed/>
                  <p:pic>
                    <p:nvPicPr>
                      <p:cNvPr id="0" name="图片 3085"/>
                      <p:cNvPicPr/>
                      <p:nvPr/>
                    </p:nvPicPr>
                    <p:blipFill>
                      <a:blip r:embed="rId4"/>
                      <a:stretch>
                        <a:fillRect/>
                      </a:stretch>
                    </p:blipFill>
                    <p:spPr>
                      <a:xfrm>
                        <a:off x="1395413" y="3248025"/>
                        <a:ext cx="3073400" cy="374650"/>
                      </a:xfrm>
                      <a:prstGeom prst="rect">
                        <a:avLst/>
                      </a:prstGeom>
                      <a:solidFill>
                        <a:srgbClr val="009900"/>
                      </a:solidFill>
                      <a:ln w="38100">
                        <a:noFill/>
                        <a:miter/>
                      </a:ln>
                    </p:spPr>
                  </p:pic>
                </p:oleObj>
              </mc:Fallback>
            </mc:AlternateContent>
          </a:graphicData>
        </a:graphic>
      </p:graphicFrame>
      <p:graphicFrame>
        <p:nvGraphicFramePr>
          <p:cNvPr id="71686" name="Object 6"/>
          <p:cNvGraphicFramePr>
            <a:graphicFrameLocks noChangeAspect="1"/>
          </p:cNvGraphicFramePr>
          <p:nvPr/>
        </p:nvGraphicFramePr>
        <p:xfrm>
          <a:off x="1403350" y="4143375"/>
          <a:ext cx="2484438" cy="749300"/>
        </p:xfrm>
        <a:graphic>
          <a:graphicData uri="http://schemas.openxmlformats.org/presentationml/2006/ole">
            <mc:AlternateContent xmlns:mc="http://schemas.openxmlformats.org/markup-compatibility/2006">
              <mc:Choice xmlns:v="urn:schemas-microsoft-com:vml" Requires="v">
                <p:oleObj spid="_x0000_s3082" name="" r:id="rId5" imgW="2019300" imgH="609600" progId="Equation.3">
                  <p:embed/>
                </p:oleObj>
              </mc:Choice>
              <mc:Fallback>
                <p:oleObj name="" r:id="rId5" imgW="2019300" imgH="609600" progId="Equation.3">
                  <p:embed/>
                  <p:pic>
                    <p:nvPicPr>
                      <p:cNvPr id="0" name="图片 3081"/>
                      <p:cNvPicPr/>
                      <p:nvPr/>
                    </p:nvPicPr>
                    <p:blipFill>
                      <a:blip r:embed="rId6"/>
                      <a:stretch>
                        <a:fillRect/>
                      </a:stretch>
                    </p:blipFill>
                    <p:spPr>
                      <a:xfrm>
                        <a:off x="1403350" y="4143375"/>
                        <a:ext cx="2484438" cy="749300"/>
                      </a:xfrm>
                      <a:prstGeom prst="rect">
                        <a:avLst/>
                      </a:prstGeom>
                      <a:solidFill>
                        <a:srgbClr val="009900"/>
                      </a:solidFill>
                      <a:ln w="38100">
                        <a:noFill/>
                        <a:miter/>
                      </a:ln>
                    </p:spPr>
                  </p:pic>
                </p:oleObj>
              </mc:Fallback>
            </mc:AlternateContent>
          </a:graphicData>
        </a:graphic>
      </p:graphicFrame>
      <p:graphicFrame>
        <p:nvGraphicFramePr>
          <p:cNvPr id="71687" name="Object 7"/>
          <p:cNvGraphicFramePr>
            <a:graphicFrameLocks noChangeAspect="1"/>
          </p:cNvGraphicFramePr>
          <p:nvPr/>
        </p:nvGraphicFramePr>
        <p:xfrm>
          <a:off x="4056063" y="4189413"/>
          <a:ext cx="3009900" cy="801687"/>
        </p:xfrm>
        <a:graphic>
          <a:graphicData uri="http://schemas.openxmlformats.org/presentationml/2006/ole">
            <mc:AlternateContent xmlns:mc="http://schemas.openxmlformats.org/markup-compatibility/2006">
              <mc:Choice xmlns:v="urn:schemas-microsoft-com:vml" Requires="v">
                <p:oleObj spid="_x0000_s3084" name="" r:id="rId7" imgW="2286000" imgH="609600" progId="Equation.3">
                  <p:embed/>
                </p:oleObj>
              </mc:Choice>
              <mc:Fallback>
                <p:oleObj name="" r:id="rId7" imgW="2286000" imgH="609600" progId="Equation.3">
                  <p:embed/>
                  <p:pic>
                    <p:nvPicPr>
                      <p:cNvPr id="0" name="图片 3083"/>
                      <p:cNvPicPr/>
                      <p:nvPr/>
                    </p:nvPicPr>
                    <p:blipFill>
                      <a:blip r:embed="rId8"/>
                      <a:stretch>
                        <a:fillRect/>
                      </a:stretch>
                    </p:blipFill>
                    <p:spPr>
                      <a:xfrm>
                        <a:off x="4056063" y="4189413"/>
                        <a:ext cx="3009900" cy="801687"/>
                      </a:xfrm>
                      <a:prstGeom prst="rect">
                        <a:avLst/>
                      </a:prstGeom>
                      <a:solidFill>
                        <a:srgbClr val="009900"/>
                      </a:solidFill>
                      <a:ln w="38100">
                        <a:noFill/>
                        <a:miter/>
                      </a:ln>
                    </p:spPr>
                  </p:pic>
                </p:oleObj>
              </mc:Fallback>
            </mc:AlternateContent>
          </a:graphicData>
        </a:graphic>
      </p:graphicFrame>
      <p:sp>
        <p:nvSpPr>
          <p:cNvPr id="566280" name="Text Box 8"/>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p:cNvSpPr>
          <p:nvPr>
            <p:ph type="title"/>
          </p:nvPr>
        </p:nvSpPr>
        <p:spPr>
          <a:ln/>
        </p:spPr>
        <p:txBody>
          <a:bodyPr vert="horz" wrap="square" lIns="91440" tIns="45720" rIns="91440" bIns="45720" anchor="ctr" anchorCtr="0"/>
          <a:p>
            <a:pPr eaLnBrk="1" hangingPunct="1"/>
            <a:r>
              <a:rPr lang="zh-CN" altLang="en-IE" sz="4000" dirty="0"/>
              <a:t>平滑后的边缘检测举例</a:t>
            </a:r>
            <a:endParaRPr lang="zh-CN" altLang="en-IE" sz="4000" dirty="0"/>
          </a:p>
        </p:txBody>
      </p:sp>
      <p:grpSp>
        <p:nvGrpSpPr>
          <p:cNvPr id="73731" name="Group 3"/>
          <p:cNvGrpSpPr/>
          <p:nvPr/>
        </p:nvGrpSpPr>
        <p:grpSpPr>
          <a:xfrm>
            <a:off x="1362075" y="1187450"/>
            <a:ext cx="6405563" cy="5670550"/>
            <a:chOff x="858" y="748"/>
            <a:chExt cx="4035" cy="3572"/>
          </a:xfrm>
        </p:grpSpPr>
        <p:pic>
          <p:nvPicPr>
            <p:cNvPr id="73733" name="Picture 4"/>
            <p:cNvPicPr>
              <a:picLocks noChangeAspect="1"/>
            </p:cNvPicPr>
            <p:nvPr/>
          </p:nvPicPr>
          <p:blipFill>
            <a:blip r:embed="rId1"/>
            <a:srcRect r="19267"/>
            <a:stretch>
              <a:fillRect/>
            </a:stretch>
          </p:blipFill>
          <p:spPr>
            <a:xfrm>
              <a:off x="858" y="1058"/>
              <a:ext cx="4035" cy="3022"/>
            </a:xfrm>
            <a:prstGeom prst="rect">
              <a:avLst/>
            </a:prstGeom>
            <a:noFill/>
            <a:ln w="9525">
              <a:noFill/>
            </a:ln>
          </p:spPr>
        </p:pic>
        <p:sp>
          <p:nvSpPr>
            <p:cNvPr id="73734" name="Text Box 5"/>
            <p:cNvSpPr txBox="1"/>
            <p:nvPr/>
          </p:nvSpPr>
          <p:spPr>
            <a:xfrm>
              <a:off x="1349" y="748"/>
              <a:ext cx="88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原始图像</a:t>
              </a:r>
              <a:endParaRPr lang="zh-CN" altLang="en-IE" sz="2400" dirty="0">
                <a:latin typeface="Arial" panose="020B0604020202020204" pitchFamily="34" charset="0"/>
              </a:endParaRPr>
            </a:p>
          </p:txBody>
        </p:sp>
        <p:sp>
          <p:nvSpPr>
            <p:cNvPr id="73735" name="Text Box 6"/>
            <p:cNvSpPr txBox="1"/>
            <p:nvPr/>
          </p:nvSpPr>
          <p:spPr>
            <a:xfrm>
              <a:off x="3252" y="760"/>
              <a:ext cx="1268"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水平梯度部分</a:t>
              </a:r>
              <a:endParaRPr lang="zh-CN" altLang="en-IE" sz="2400" dirty="0">
                <a:latin typeface="Arial" panose="020B0604020202020204" pitchFamily="34" charset="0"/>
              </a:endParaRPr>
            </a:p>
          </p:txBody>
        </p:sp>
        <p:sp>
          <p:nvSpPr>
            <p:cNvPr id="73736" name="Text Box 7"/>
            <p:cNvSpPr txBox="1"/>
            <p:nvPr/>
          </p:nvSpPr>
          <p:spPr>
            <a:xfrm>
              <a:off x="1167" y="4032"/>
              <a:ext cx="1268"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垂直梯度部分</a:t>
              </a:r>
              <a:endParaRPr lang="zh-CN" altLang="en-IE" sz="2400" dirty="0">
                <a:latin typeface="Arial" panose="020B0604020202020204" pitchFamily="34" charset="0"/>
              </a:endParaRPr>
            </a:p>
          </p:txBody>
        </p:sp>
        <p:sp>
          <p:nvSpPr>
            <p:cNvPr id="73737" name="Text Box 8"/>
            <p:cNvSpPr txBox="1"/>
            <p:nvPr/>
          </p:nvSpPr>
          <p:spPr>
            <a:xfrm>
              <a:off x="3105" y="4031"/>
              <a:ext cx="1652"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组合得到边缘图像</a:t>
              </a:r>
              <a:endParaRPr lang="zh-CN" altLang="en-IE" sz="2400" dirty="0">
                <a:latin typeface="Arial" panose="020B0604020202020204" pitchFamily="34" charset="0"/>
              </a:endParaRPr>
            </a:p>
          </p:txBody>
        </p:sp>
      </p:grpSp>
      <p:sp>
        <p:nvSpPr>
          <p:cNvPr id="462857"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Text Box 2"/>
          <p:cNvSpPr txBox="1"/>
          <p:nvPr/>
        </p:nvSpPr>
        <p:spPr>
          <a:xfrm>
            <a:off x="3278188" y="914400"/>
            <a:ext cx="1935162"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b="1" dirty="0"/>
              <a:t>阈值分割 </a:t>
            </a:r>
            <a:endParaRPr lang="zh-CN" altLang="en-US" b="1" dirty="0"/>
          </a:p>
        </p:txBody>
      </p:sp>
      <p:sp>
        <p:nvSpPr>
          <p:cNvPr id="75779" name="Text Box 3"/>
          <p:cNvSpPr txBox="1"/>
          <p:nvPr/>
        </p:nvSpPr>
        <p:spPr>
          <a:xfrm>
            <a:off x="1143000" y="1906588"/>
            <a:ext cx="7772400" cy="4362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b="1" dirty="0"/>
              <a:t>概述 </a:t>
            </a:r>
            <a:endParaRPr lang="zh-CN" altLang="en-US" sz="2400" b="1" dirty="0"/>
          </a:p>
          <a:p>
            <a:pPr marL="0" lvl="0" indent="0" algn="just" eaLnBrk="1" hangingPunct="1">
              <a:lnSpc>
                <a:spcPct val="158000"/>
              </a:lnSpc>
              <a:spcBef>
                <a:spcPct val="50000"/>
              </a:spcBef>
              <a:buClrTx/>
              <a:buSzTx/>
              <a:buFontTx/>
              <a:buNone/>
            </a:pPr>
            <a:r>
              <a:rPr lang="zh-CN" altLang="en-US" sz="2400" b="1" dirty="0"/>
              <a:t>        图像分割是将图像划分成若干个互不相交的小区域的过程， 小区域是某种意义下具有共同属性的像素的连通集合。如不同目标物体所占的图像区域、 前景所占的图像区域等。连通是指集合中任意两个点之间都存在着完全属于该集合的连通路径。对于离散图像而言，连通有</a:t>
            </a:r>
            <a:r>
              <a:rPr lang="en-US" altLang="zh-CN" sz="2400" b="1" dirty="0"/>
              <a:t>4</a:t>
            </a:r>
            <a:r>
              <a:rPr lang="zh-CN" altLang="en-US" sz="2400" b="1" dirty="0"/>
              <a:t>连通和</a:t>
            </a:r>
            <a:r>
              <a:rPr lang="en-US" altLang="zh-CN" sz="2400" b="1" dirty="0"/>
              <a:t>8</a:t>
            </a:r>
            <a:r>
              <a:rPr lang="zh-CN" altLang="en-US" sz="2400" b="1" dirty="0"/>
              <a:t>连通之分，如图</a:t>
            </a:r>
            <a:r>
              <a:rPr lang="en-US" altLang="zh-CN" sz="2400" b="1" dirty="0"/>
              <a:t>5-1</a:t>
            </a:r>
            <a:r>
              <a:rPr lang="zh-CN" altLang="en-US" sz="2400" b="1" dirty="0"/>
              <a:t>所示。 </a:t>
            </a:r>
            <a:endParaRPr lang="zh-CN" altLang="en-US" sz="2400" b="1"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Text Box 2"/>
          <p:cNvSpPr txBox="1"/>
          <p:nvPr/>
        </p:nvSpPr>
        <p:spPr>
          <a:xfrm>
            <a:off x="3643313" y="5500688"/>
            <a:ext cx="29130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图</a:t>
            </a:r>
            <a:r>
              <a:rPr lang="en-US" altLang="zh-CN" sz="2400" b="1" dirty="0"/>
              <a:t>5-1 4</a:t>
            </a:r>
            <a:r>
              <a:rPr lang="zh-CN" altLang="en-US" sz="2400" b="1" dirty="0"/>
              <a:t>连通和</a:t>
            </a:r>
            <a:r>
              <a:rPr lang="en-US" altLang="zh-CN" sz="2400" b="1" dirty="0"/>
              <a:t>8</a:t>
            </a:r>
            <a:r>
              <a:rPr lang="zh-CN" altLang="en-US" sz="2400" b="1" dirty="0"/>
              <a:t>连通 </a:t>
            </a:r>
            <a:endParaRPr lang="zh-CN" altLang="en-US" sz="2400" b="1" dirty="0"/>
          </a:p>
        </p:txBody>
      </p:sp>
      <p:graphicFrame>
        <p:nvGraphicFramePr>
          <p:cNvPr id="77827" name="Object 2"/>
          <p:cNvGraphicFramePr>
            <a:graphicFrameLocks noChangeAspect="1"/>
          </p:cNvGraphicFramePr>
          <p:nvPr/>
        </p:nvGraphicFramePr>
        <p:xfrm>
          <a:off x="1143000" y="1214438"/>
          <a:ext cx="7696200" cy="3521075"/>
        </p:xfrm>
        <a:graphic>
          <a:graphicData uri="http://schemas.openxmlformats.org/presentationml/2006/ole">
            <mc:AlternateContent xmlns:mc="http://schemas.openxmlformats.org/markup-compatibility/2006">
              <mc:Choice xmlns:v="urn:schemas-microsoft-com:vml" Requires="v">
                <p:oleObj spid="_x0000_s3087" name="" r:id="rId1" imgW="2727960" imgH="1249680" progId="Visio.Drawing.4">
                  <p:embed/>
                </p:oleObj>
              </mc:Choice>
              <mc:Fallback>
                <p:oleObj name="" r:id="rId1" imgW="2727960" imgH="1249680" progId="Visio.Drawing.4">
                  <p:embed/>
                  <p:pic>
                    <p:nvPicPr>
                      <p:cNvPr id="0" name="图片 3086"/>
                      <p:cNvPicPr/>
                      <p:nvPr/>
                    </p:nvPicPr>
                    <p:blipFill>
                      <a:blip r:embed="rId2"/>
                      <a:stretch>
                        <a:fillRect/>
                      </a:stretch>
                    </p:blipFill>
                    <p:spPr>
                      <a:xfrm>
                        <a:off x="1143000" y="1214438"/>
                        <a:ext cx="7696200" cy="3521075"/>
                      </a:xfrm>
                      <a:prstGeom prst="rect">
                        <a:avLst/>
                      </a:prstGeom>
                      <a:solidFill>
                        <a:schemeClr val="accent1"/>
                      </a:solidFill>
                      <a:ln w="38100">
                        <a:noFill/>
                        <a:miter/>
                      </a:ln>
                    </p:spPr>
                  </p:pic>
                </p:oleObj>
              </mc:Fallback>
            </mc:AlternateContent>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Text Box 2"/>
          <p:cNvSpPr txBox="1"/>
          <p:nvPr/>
        </p:nvSpPr>
        <p:spPr>
          <a:xfrm>
            <a:off x="1285875" y="604838"/>
            <a:ext cx="7629525" cy="5048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8000"/>
              </a:lnSpc>
              <a:spcBef>
                <a:spcPct val="50000"/>
              </a:spcBef>
              <a:buClrTx/>
              <a:buSzTx/>
              <a:buFontTx/>
              <a:buNone/>
            </a:pPr>
            <a:r>
              <a:rPr lang="en-US" altLang="zh-CN" sz="2400" b="1" dirty="0"/>
              <a:t>       4</a:t>
            </a:r>
            <a:r>
              <a:rPr lang="zh-CN" altLang="en-US" sz="2400" b="1" dirty="0"/>
              <a:t>连通指的是从区域上一点出发，可通过</a:t>
            </a:r>
            <a:r>
              <a:rPr lang="en-US" altLang="zh-CN" sz="2400" b="1" dirty="0"/>
              <a:t>4</a:t>
            </a:r>
            <a:r>
              <a:rPr lang="zh-CN" altLang="en-US" sz="2400" b="1" dirty="0"/>
              <a:t>个方向，即上、 下、左、右移动的组合，在不越出区域的前提下，到达区域内的任意像素； </a:t>
            </a:r>
            <a:endParaRPr lang="en-US" altLang="zh-CN" sz="2400" b="1" dirty="0"/>
          </a:p>
          <a:p>
            <a:pPr marL="0" lvl="0" indent="0" algn="just" eaLnBrk="1" hangingPunct="1">
              <a:lnSpc>
                <a:spcPct val="138000"/>
              </a:lnSpc>
              <a:spcBef>
                <a:spcPct val="50000"/>
              </a:spcBef>
              <a:buClrTx/>
              <a:buSzTx/>
              <a:buFontTx/>
              <a:buNone/>
            </a:pPr>
            <a:r>
              <a:rPr lang="en-US" altLang="zh-CN" sz="2400" b="1" dirty="0"/>
              <a:t>8</a:t>
            </a:r>
            <a:r>
              <a:rPr lang="zh-CN" altLang="en-US" sz="2400" b="1" dirty="0"/>
              <a:t>连通方法指的是从区域上一点出发，可通过左、 右、上、下、左上、右上、左下、右下这</a:t>
            </a:r>
            <a:r>
              <a:rPr lang="en-US" altLang="zh-CN" sz="2400" b="1" dirty="0"/>
              <a:t>8</a:t>
            </a:r>
            <a:r>
              <a:rPr lang="zh-CN" altLang="en-US" sz="2400" b="1" dirty="0"/>
              <a:t>个方向的移动组合来到达区域内的任意像素。         </a:t>
            </a:r>
            <a:endParaRPr lang="en-US" altLang="zh-CN" sz="2400" b="1" dirty="0"/>
          </a:p>
          <a:p>
            <a:pPr marL="0" lvl="0" indent="0" algn="just" eaLnBrk="1" hangingPunct="1">
              <a:lnSpc>
                <a:spcPct val="138000"/>
              </a:lnSpc>
              <a:spcBef>
                <a:spcPct val="50000"/>
              </a:spcBef>
              <a:buClrTx/>
              <a:buSzTx/>
              <a:buFontTx/>
              <a:buNone/>
            </a:pPr>
            <a:r>
              <a:rPr lang="en-US" altLang="zh-CN" sz="2400" b="1" dirty="0"/>
              <a:t>    </a:t>
            </a:r>
            <a:r>
              <a:rPr lang="zh-CN" altLang="en-US" sz="2400" b="1" dirty="0"/>
              <a:t>图像分割有多种种不同的途径。</a:t>
            </a:r>
            <a:r>
              <a:rPr lang="zh-CN" altLang="en-US" sz="2400" b="1" dirty="0">
                <a:latin typeface="宋体" panose="02010600030101010101" pitchFamily="2" charset="-122"/>
              </a:rPr>
              <a:t>在图像分割技术中， 最常用</a:t>
            </a:r>
            <a:r>
              <a:rPr lang="zh-CN" altLang="en-US" sz="2400" b="1" dirty="0"/>
              <a:t>的</a:t>
            </a:r>
            <a:r>
              <a:rPr lang="zh-CN" altLang="en-US" sz="2400" b="1" dirty="0">
                <a:solidFill>
                  <a:srgbClr val="FFFF00"/>
                </a:solidFill>
              </a:rPr>
              <a:t>阈值分割</a:t>
            </a:r>
            <a:r>
              <a:rPr lang="zh-CN" altLang="en-US" sz="2400" b="1" dirty="0"/>
              <a:t>，利用阈值化处理进行的图像分割和</a:t>
            </a:r>
            <a:r>
              <a:rPr lang="zh-CN" altLang="en-US" sz="2400" b="1" dirty="0">
                <a:solidFill>
                  <a:srgbClr val="FFFF00"/>
                </a:solidFill>
                <a:latin typeface="宋体" panose="02010600030101010101" pitchFamily="2" charset="-122"/>
              </a:rPr>
              <a:t>区域生长法</a:t>
            </a:r>
            <a:r>
              <a:rPr lang="en-US" altLang="zh-CN" sz="2400" b="1" dirty="0">
                <a:latin typeface="宋体" panose="02010600030101010101" pitchFamily="2" charset="-122"/>
              </a:rPr>
              <a:t>,</a:t>
            </a:r>
            <a:r>
              <a:rPr lang="zh-CN" altLang="en-US" sz="2400" b="1" dirty="0">
                <a:latin typeface="宋体" panose="02010600030101010101" pitchFamily="2" charset="-122"/>
              </a:rPr>
              <a:t>将各像素划归到相应物体或</a:t>
            </a:r>
            <a:r>
              <a:rPr lang="zh-CN" altLang="en-US" sz="2400" b="1" dirty="0"/>
              <a:t>区域。 </a:t>
            </a:r>
            <a:endParaRPr lang="zh-CN" altLang="en-US" sz="2400" b="1"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Text Box 2"/>
          <p:cNvSpPr txBox="1"/>
          <p:nvPr/>
        </p:nvSpPr>
        <p:spPr>
          <a:xfrm>
            <a:off x="1258888" y="592138"/>
            <a:ext cx="7656512" cy="4029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8000"/>
              </a:lnSpc>
              <a:spcBef>
                <a:spcPct val="50000"/>
              </a:spcBef>
              <a:buClrTx/>
              <a:buSzTx/>
              <a:buFontTx/>
              <a:buNone/>
            </a:pPr>
            <a:r>
              <a:rPr lang="en-US" altLang="zh-CN" sz="2400" b="1" dirty="0"/>
              <a:t> </a:t>
            </a:r>
            <a:r>
              <a:rPr lang="zh-CN" altLang="en-US" sz="2400" b="1" dirty="0"/>
              <a:t>灰度阈值法分割 </a:t>
            </a:r>
            <a:endParaRPr lang="zh-CN" altLang="en-US" sz="2400" b="1" dirty="0"/>
          </a:p>
          <a:p>
            <a:pPr marL="0" lvl="0" indent="0" algn="just" eaLnBrk="1" hangingPunct="1">
              <a:lnSpc>
                <a:spcPct val="138000"/>
              </a:lnSpc>
              <a:spcBef>
                <a:spcPct val="50000"/>
              </a:spcBef>
              <a:buClrTx/>
              <a:buSzTx/>
              <a:buFontTx/>
              <a:buNone/>
            </a:pPr>
            <a:r>
              <a:rPr lang="zh-CN" altLang="en-US" sz="2400" dirty="0"/>
              <a:t>        常用的图像分割方法是把图像灰度分成不同的等级， 然后用设置灰度门限（阈值）的方法确定有意义的区域或分割物体的边界。常用的阈值化处理就是图像的二值化处理， 即选择一阈值，将图像转换为黑白二值图像， 用于图像分割及边缘跟踪等预处理。</a:t>
            </a:r>
            <a:endParaRPr lang="zh-CN" altLang="en-US" sz="2400" dirty="0"/>
          </a:p>
          <a:p>
            <a:pPr marL="0" lvl="0" indent="0" eaLnBrk="1" hangingPunct="1">
              <a:lnSpc>
                <a:spcPct val="138000"/>
              </a:lnSpc>
              <a:spcBef>
                <a:spcPct val="50000"/>
              </a:spcBef>
              <a:buClrTx/>
              <a:buSzTx/>
              <a:buFontTx/>
              <a:buNone/>
            </a:pPr>
            <a:r>
              <a:rPr lang="zh-CN" altLang="en-US" sz="2400" dirty="0"/>
              <a:t>        图像阈值化处理的变换函数表达式为 </a:t>
            </a:r>
            <a:endParaRPr lang="zh-CN" altLang="en-US" sz="2400" dirty="0"/>
          </a:p>
        </p:txBody>
      </p:sp>
      <p:graphicFrame>
        <p:nvGraphicFramePr>
          <p:cNvPr id="81923" name="Object 3"/>
          <p:cNvGraphicFramePr>
            <a:graphicFrameLocks noChangeAspect="1"/>
          </p:cNvGraphicFramePr>
          <p:nvPr/>
        </p:nvGraphicFramePr>
        <p:xfrm>
          <a:off x="2484438" y="4508500"/>
          <a:ext cx="3522662" cy="1198563"/>
        </p:xfrm>
        <a:graphic>
          <a:graphicData uri="http://schemas.openxmlformats.org/presentationml/2006/ole">
            <mc:AlternateContent xmlns:mc="http://schemas.openxmlformats.org/markup-compatibility/2006">
              <mc:Choice xmlns:v="urn:schemas-microsoft-com:vml" Requires="v">
                <p:oleObj spid="_x0000_s3089" name="" r:id="rId1" imgW="1790700" imgH="609600" progId="Equation.3">
                  <p:embed/>
                </p:oleObj>
              </mc:Choice>
              <mc:Fallback>
                <p:oleObj name="" r:id="rId1" imgW="1790700" imgH="609600" progId="Equation.3">
                  <p:embed/>
                  <p:pic>
                    <p:nvPicPr>
                      <p:cNvPr id="0" name="图片 3088"/>
                      <p:cNvPicPr/>
                      <p:nvPr/>
                    </p:nvPicPr>
                    <p:blipFill>
                      <a:blip r:embed="rId2"/>
                      <a:stretch>
                        <a:fillRect/>
                      </a:stretch>
                    </p:blipFill>
                    <p:spPr>
                      <a:xfrm>
                        <a:off x="2484438" y="4508500"/>
                        <a:ext cx="3522662" cy="1198563"/>
                      </a:xfrm>
                      <a:prstGeom prst="rect">
                        <a:avLst/>
                      </a:prstGeom>
                      <a:solidFill>
                        <a:srgbClr val="FF9900"/>
                      </a:solidFill>
                      <a:ln w="38100">
                        <a:noFill/>
                        <a:miter/>
                      </a:ln>
                    </p:spPr>
                  </p:pic>
                </p:oleObj>
              </mc:Fallback>
            </mc:AlternateContent>
          </a:graphicData>
        </a:graphic>
      </p:graphicFrame>
      <p:sp>
        <p:nvSpPr>
          <p:cNvPr id="581637"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graphicFrame>
        <p:nvGraphicFramePr>
          <p:cNvPr id="81925" name="Object 4"/>
          <p:cNvGraphicFramePr>
            <a:graphicFrameLocks noChangeAspect="1"/>
          </p:cNvGraphicFramePr>
          <p:nvPr/>
        </p:nvGraphicFramePr>
        <p:xfrm>
          <a:off x="1619250" y="5805488"/>
          <a:ext cx="5448300" cy="904875"/>
        </p:xfrm>
        <a:graphic>
          <a:graphicData uri="http://schemas.openxmlformats.org/presentationml/2006/ole">
            <mc:AlternateContent xmlns:mc="http://schemas.openxmlformats.org/markup-compatibility/2006">
              <mc:Choice xmlns:v="urn:schemas-microsoft-com:vml" Requires="v">
                <p:oleObj spid="_x0000_s3088" name="" r:id="rId3" imgW="3149600" imgH="736600" progId="Equation.3">
                  <p:embed/>
                </p:oleObj>
              </mc:Choice>
              <mc:Fallback>
                <p:oleObj name="" r:id="rId3" imgW="3149600" imgH="736600" progId="Equation.3">
                  <p:embed/>
                  <p:pic>
                    <p:nvPicPr>
                      <p:cNvPr id="0" name="图片 3087"/>
                      <p:cNvPicPr/>
                      <p:nvPr/>
                    </p:nvPicPr>
                    <p:blipFill>
                      <a:blip r:embed="rId4"/>
                      <a:stretch>
                        <a:fillRect/>
                      </a:stretch>
                    </p:blipFill>
                    <p:spPr>
                      <a:xfrm>
                        <a:off x="1619250" y="5805488"/>
                        <a:ext cx="5448300" cy="904875"/>
                      </a:xfrm>
                      <a:prstGeom prst="rect">
                        <a:avLst/>
                      </a:prstGeom>
                      <a:solidFill>
                        <a:srgbClr val="009900"/>
                      </a:solidFill>
                      <a:ln w="38100">
                        <a:noFill/>
                        <a:miter/>
                      </a:ln>
                    </p:spPr>
                  </p:pic>
                </p:oleObj>
              </mc:Fallback>
            </mc:AlternateContent>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idx="1"/>
          </p:nvPr>
        </p:nvSpPr>
        <p:spPr>
          <a:xfrm>
            <a:off x="1042988" y="692150"/>
            <a:ext cx="7772400" cy="3848100"/>
          </a:xfrm>
          <a:ln/>
        </p:spPr>
        <p:txBody>
          <a:bodyPr vert="horz" wrap="square" lIns="91440" tIns="45720" rIns="91440" bIns="45720" anchor="t" anchorCtr="0"/>
          <a:p>
            <a:pPr eaLnBrk="1" hangingPunct="1"/>
            <a:r>
              <a:rPr lang="zh-CN" altLang="en-IE" sz="3000" dirty="0"/>
              <a:t>图像分析过程：</a:t>
            </a:r>
            <a:endParaRPr lang="zh-CN" altLang="en-IE" sz="3000" dirty="0"/>
          </a:p>
          <a:p>
            <a:pPr eaLnBrk="1" hangingPunct="1"/>
            <a:r>
              <a:rPr lang="en-IE" altLang="zh-CN" sz="2200" dirty="0"/>
              <a:t>1</a:t>
            </a:r>
            <a:r>
              <a:rPr lang="zh-CN" altLang="en-IE" sz="2200" dirty="0"/>
              <a:t>、把图像分割成不同区域或把不同对象分开；</a:t>
            </a:r>
            <a:endParaRPr lang="zh-CN" altLang="en-IE" sz="2200" dirty="0"/>
          </a:p>
          <a:p>
            <a:pPr eaLnBrk="1" hangingPunct="1"/>
            <a:r>
              <a:rPr lang="en-IE" altLang="zh-CN" sz="2200" dirty="0"/>
              <a:t>2</a:t>
            </a:r>
            <a:r>
              <a:rPr lang="zh-CN" altLang="en-IE" sz="2200" dirty="0"/>
              <a:t>、找出分开各个区域的特征；</a:t>
            </a:r>
            <a:endParaRPr lang="zh-CN" altLang="en-IE" sz="2200" dirty="0"/>
          </a:p>
          <a:p>
            <a:pPr eaLnBrk="1" hangingPunct="1"/>
            <a:r>
              <a:rPr lang="en-IE" altLang="zh-CN" sz="2200" dirty="0"/>
              <a:t>3</a:t>
            </a:r>
            <a:r>
              <a:rPr lang="zh-CN" altLang="en-IE" sz="2200" dirty="0"/>
              <a:t>、识别图像中要找的对象或对图像分类；</a:t>
            </a:r>
            <a:endParaRPr lang="zh-CN" altLang="en-IE" sz="2200" dirty="0"/>
          </a:p>
          <a:p>
            <a:pPr eaLnBrk="1" hangingPunct="1"/>
            <a:r>
              <a:rPr lang="en-IE" altLang="zh-CN" sz="2200" dirty="0"/>
              <a:t>4</a:t>
            </a:r>
            <a:r>
              <a:rPr lang="zh-CN" altLang="en-IE" sz="2200" dirty="0"/>
              <a:t>、对图像不同区域进行描述或找出不同区域的联系，进而找出相似的结构或将区域连成一个有意义的的结构。</a:t>
            </a:r>
            <a:endParaRPr lang="zh-CN" altLang="en-IE" sz="2200" dirty="0"/>
          </a:p>
          <a:p>
            <a:pPr eaLnBrk="1" hangingPunct="1"/>
            <a:r>
              <a:rPr lang="zh-CN" altLang="en-IE" sz="3400" dirty="0"/>
              <a:t>区域</a:t>
            </a:r>
            <a:r>
              <a:rPr lang="en-IE" altLang="zh-CN" sz="3400" dirty="0"/>
              <a:t>-</a:t>
            </a:r>
            <a:r>
              <a:rPr lang="zh-CN" altLang="en-IE" sz="2600" dirty="0"/>
              <a:t>相互连通的有一致属性的像素集合</a:t>
            </a:r>
            <a:endParaRPr lang="zh-CN" altLang="en-IE" sz="2600" dirty="0"/>
          </a:p>
          <a:p>
            <a:pPr eaLnBrk="1" hangingPunct="1"/>
            <a:r>
              <a:rPr lang="zh-CN" altLang="en-IE" sz="3400" dirty="0"/>
              <a:t>图像分割</a:t>
            </a:r>
            <a:r>
              <a:rPr lang="en-IE" altLang="zh-CN" sz="3400" dirty="0"/>
              <a:t>-</a:t>
            </a:r>
            <a:r>
              <a:rPr lang="zh-CN" altLang="en-IE" sz="2600" dirty="0"/>
              <a:t>把图像分成互不重叠的区域并提出感兴趣目标的技术和过程。</a:t>
            </a:r>
            <a:endParaRPr lang="zh-CN" altLang="en-IE" sz="2600" dirty="0"/>
          </a:p>
          <a:p>
            <a:pPr eaLnBrk="1" hangingPunct="1"/>
            <a:r>
              <a:rPr lang="zh-CN" altLang="fr-FR" sz="2600" dirty="0"/>
              <a:t>它的主要目的是将一幅图像划分为一个个区域</a:t>
            </a:r>
            <a:r>
              <a:rPr lang="fr-FR" altLang="zh-CN" sz="2600" dirty="0"/>
              <a:t>, </a:t>
            </a:r>
            <a:r>
              <a:rPr lang="zh-CN" altLang="fr-FR" sz="2600" dirty="0"/>
              <a:t>每一个区域与一个实际目标相对应</a:t>
            </a:r>
            <a:r>
              <a:rPr lang="zh-CN" altLang="en-US" sz="2600" dirty="0"/>
              <a:t> </a:t>
            </a:r>
            <a:endParaRPr lang="zh-CN" altLang="en-US" sz="2600" dirty="0"/>
          </a:p>
          <a:p>
            <a:pPr eaLnBrk="1" hangingPunct="1"/>
            <a:r>
              <a:rPr lang="zh-CN" altLang="fr-FR" sz="2600" dirty="0"/>
              <a:t>这是一个将一个集合划分成一些子集的基本操作</a:t>
            </a:r>
            <a:r>
              <a:rPr lang="fr-FR" altLang="zh-CN" sz="2600" dirty="0"/>
              <a:t>. </a:t>
            </a:r>
            <a:r>
              <a:rPr lang="zh-CN" altLang="fr-FR" sz="2600" dirty="0"/>
              <a:t>每一个子集可能对应着一个目标或一种现象</a:t>
            </a:r>
            <a:r>
              <a:rPr lang="fr-FR" altLang="zh-CN" sz="2600" dirty="0"/>
              <a:t>. </a:t>
            </a:r>
            <a:r>
              <a:rPr lang="zh-CN" altLang="fr-FR" sz="2600" dirty="0"/>
              <a:t>对一幅图像而言</a:t>
            </a:r>
            <a:r>
              <a:rPr lang="fr-FR" altLang="zh-CN" sz="2600" dirty="0"/>
              <a:t>,  </a:t>
            </a:r>
            <a:r>
              <a:rPr lang="zh-CN" altLang="fr-FR" sz="2600" dirty="0"/>
              <a:t>区域可视为连通的和灰度一致的片区</a:t>
            </a:r>
            <a:endParaRPr lang="zh-CN" altLang="fr-FR" sz="2600" dirty="0"/>
          </a:p>
          <a:p>
            <a:pPr eaLnBrk="1" hangingPunct="1"/>
            <a:endParaRPr lang="zh-CN" altLang="en-US" sz="2600" dirty="0"/>
          </a:p>
          <a:p>
            <a:pPr eaLnBrk="1" hangingPunct="1"/>
            <a:endParaRPr lang="zh-CN" altLang="en-IE" sz="2600" dirty="0"/>
          </a:p>
        </p:txBody>
      </p:sp>
      <p:sp>
        <p:nvSpPr>
          <p:cNvPr id="526339" name="Text Box 3"/>
          <p:cNvSpPr txBox="1">
            <a:spLocks noChangeArrowheads="1"/>
          </p:cNvSpPr>
          <p:nvPr/>
        </p:nvSpPr>
        <p:spPr bwMode="auto">
          <a:xfrm>
            <a:off x="120650" y="3760788"/>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2634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0245" name="Rectangle 5"/>
          <p:cNvSpPr/>
          <p:nvPr/>
        </p:nvSpPr>
        <p:spPr>
          <a:xfrm>
            <a:off x="161925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Text Box 2"/>
          <p:cNvSpPr txBox="1"/>
          <p:nvPr/>
        </p:nvSpPr>
        <p:spPr>
          <a:xfrm>
            <a:off x="2971800" y="5410200"/>
            <a:ext cx="287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图</a:t>
            </a:r>
            <a:r>
              <a:rPr lang="en-US" altLang="zh-CN" sz="2400" dirty="0"/>
              <a:t>5-2 </a:t>
            </a:r>
            <a:r>
              <a:rPr lang="zh-CN" altLang="en-US" sz="2400" dirty="0"/>
              <a:t>阈值变换曲线 </a:t>
            </a:r>
            <a:endParaRPr lang="zh-CN" altLang="en-US" sz="2400" dirty="0"/>
          </a:p>
        </p:txBody>
      </p:sp>
      <p:graphicFrame>
        <p:nvGraphicFramePr>
          <p:cNvPr id="83971" name="Object 3"/>
          <p:cNvGraphicFramePr>
            <a:graphicFrameLocks noChangeAspect="1"/>
          </p:cNvGraphicFramePr>
          <p:nvPr/>
        </p:nvGraphicFramePr>
        <p:xfrm>
          <a:off x="1752600" y="1143000"/>
          <a:ext cx="5486400" cy="3803650"/>
        </p:xfrm>
        <a:graphic>
          <a:graphicData uri="http://schemas.openxmlformats.org/presentationml/2006/ole">
            <mc:AlternateContent xmlns:mc="http://schemas.openxmlformats.org/markup-compatibility/2006">
              <mc:Choice xmlns:v="urn:schemas-microsoft-com:vml" Requires="v">
                <p:oleObj spid="_x0000_s3090" name="" r:id="rId1" imgW="2034540" imgH="1409700" progId="Visio.Drawing.4">
                  <p:embed/>
                </p:oleObj>
              </mc:Choice>
              <mc:Fallback>
                <p:oleObj name="" r:id="rId1" imgW="2034540" imgH="1409700" progId="Visio.Drawing.4">
                  <p:embed/>
                  <p:pic>
                    <p:nvPicPr>
                      <p:cNvPr id="0" name="图片 3089"/>
                      <p:cNvPicPr/>
                      <p:nvPr/>
                    </p:nvPicPr>
                    <p:blipFill>
                      <a:blip r:embed="rId2"/>
                      <a:stretch>
                        <a:fillRect/>
                      </a:stretch>
                    </p:blipFill>
                    <p:spPr>
                      <a:xfrm>
                        <a:off x="1752600" y="1143000"/>
                        <a:ext cx="5486400" cy="3803650"/>
                      </a:xfrm>
                      <a:prstGeom prst="rect">
                        <a:avLst/>
                      </a:prstGeom>
                      <a:solidFill>
                        <a:srgbClr val="FF9900"/>
                      </a:solidFill>
                      <a:ln w="38100">
                        <a:noFill/>
                        <a:miter/>
                      </a:ln>
                    </p:spPr>
                  </p:pic>
                </p:oleObj>
              </mc:Fallback>
            </mc:AlternateContent>
          </a:graphicData>
        </a:graphic>
      </p:graphicFrame>
      <p:sp>
        <p:nvSpPr>
          <p:cNvPr id="58266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7193"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86019" name="Rectangle 2"/>
          <p:cNvSpPr>
            <a:spLocks noGrp="1"/>
          </p:cNvSpPr>
          <p:nvPr>
            <p:ph type="title"/>
          </p:nvPr>
        </p:nvSpPr>
        <p:spPr>
          <a:ln/>
        </p:spPr>
        <p:txBody>
          <a:bodyPr vert="horz" wrap="square" lIns="91440" tIns="45720" rIns="91440" bIns="45720" anchor="ctr" anchorCtr="0"/>
          <a:p>
            <a:pPr eaLnBrk="1" hangingPunct="1"/>
            <a:r>
              <a:rPr lang="zh-CN" altLang="en-IE" dirty="0"/>
              <a:t>但是小心……</a:t>
            </a:r>
            <a:endParaRPr lang="zh-CN" altLang="en-US" dirty="0"/>
          </a:p>
        </p:txBody>
      </p:sp>
      <p:sp>
        <p:nvSpPr>
          <p:cNvPr id="86020" name="Rectangle 3"/>
          <p:cNvSpPr>
            <a:spLocks noGrp="1"/>
          </p:cNvSpPr>
          <p:nvPr>
            <p:ph idx="1"/>
          </p:nvPr>
        </p:nvSpPr>
        <p:spPr>
          <a:xfrm>
            <a:off x="1214438" y="1357313"/>
            <a:ext cx="7772400" cy="4495800"/>
          </a:xfrm>
          <a:ln/>
        </p:spPr>
        <p:txBody>
          <a:bodyPr vert="horz" wrap="square" lIns="91440" tIns="45720" rIns="91440" bIns="45720" anchor="t" anchorCtr="0"/>
          <a:p>
            <a:pPr eaLnBrk="1" hangingPunct="1"/>
            <a:r>
              <a:rPr lang="zh-CN" altLang="en-IE" dirty="0"/>
              <a:t>如果你设置了错误的阈值，结果是很糟糕的</a:t>
            </a:r>
            <a:endParaRPr lang="en-US" altLang="zh-CN" dirty="0"/>
          </a:p>
        </p:txBody>
      </p:sp>
      <p:grpSp>
        <p:nvGrpSpPr>
          <p:cNvPr id="86021" name="Group 4"/>
          <p:cNvGrpSpPr/>
          <p:nvPr/>
        </p:nvGrpSpPr>
        <p:grpSpPr>
          <a:xfrm>
            <a:off x="42863" y="1925638"/>
            <a:ext cx="9072562" cy="4826000"/>
            <a:chOff x="381" y="1648"/>
            <a:chExt cx="4997" cy="2098"/>
          </a:xfrm>
        </p:grpSpPr>
        <p:pic>
          <p:nvPicPr>
            <p:cNvPr id="86022" name="Picture 5"/>
            <p:cNvPicPr>
              <a:picLocks noChangeAspect="1"/>
            </p:cNvPicPr>
            <p:nvPr/>
          </p:nvPicPr>
          <p:blipFill>
            <a:blip r:embed="rId1"/>
            <a:stretch>
              <a:fillRect/>
            </a:stretch>
          </p:blipFill>
          <p:spPr>
            <a:xfrm>
              <a:off x="381" y="1649"/>
              <a:ext cx="2298" cy="1848"/>
            </a:xfrm>
            <a:prstGeom prst="rect">
              <a:avLst/>
            </a:prstGeom>
            <a:noFill/>
            <a:ln w="12700" cap="flat" cmpd="sng">
              <a:solidFill>
                <a:schemeClr val="tx1"/>
              </a:solidFill>
              <a:prstDash val="solid"/>
              <a:miter/>
              <a:headEnd type="none" w="med" len="med"/>
              <a:tailEnd type="none" w="med" len="med"/>
            </a:ln>
          </p:spPr>
        </p:pic>
        <p:pic>
          <p:nvPicPr>
            <p:cNvPr id="86023" name="Picture 6"/>
            <p:cNvPicPr>
              <a:picLocks noChangeAspect="1"/>
            </p:cNvPicPr>
            <p:nvPr/>
          </p:nvPicPr>
          <p:blipFill>
            <a:blip r:embed="rId2"/>
            <a:stretch>
              <a:fillRect/>
            </a:stretch>
          </p:blipFill>
          <p:spPr>
            <a:xfrm>
              <a:off x="3080" y="1648"/>
              <a:ext cx="2298" cy="1848"/>
            </a:xfrm>
            <a:prstGeom prst="rect">
              <a:avLst/>
            </a:prstGeom>
            <a:noFill/>
            <a:ln w="12700" cap="flat" cmpd="sng">
              <a:solidFill>
                <a:schemeClr val="tx1"/>
              </a:solidFill>
              <a:prstDash val="solid"/>
              <a:miter/>
              <a:headEnd type="none" w="med" len="med"/>
              <a:tailEnd type="none" w="med" len="med"/>
            </a:ln>
          </p:spPr>
        </p:pic>
        <p:sp>
          <p:nvSpPr>
            <p:cNvPr id="86024" name="Text Box 7"/>
            <p:cNvSpPr txBox="1"/>
            <p:nvPr/>
          </p:nvSpPr>
          <p:spPr>
            <a:xfrm>
              <a:off x="860" y="3547"/>
              <a:ext cx="941" cy="199"/>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太小的阈值</a:t>
              </a:r>
              <a:endParaRPr lang="zh-CN" altLang="en-US" sz="2400" dirty="0">
                <a:latin typeface="Arial" panose="020B0604020202020204" pitchFamily="34" charset="0"/>
              </a:endParaRPr>
            </a:p>
          </p:txBody>
        </p:sp>
        <p:sp>
          <p:nvSpPr>
            <p:cNvPr id="86025" name="Text Box 8"/>
            <p:cNvSpPr txBox="1"/>
            <p:nvPr/>
          </p:nvSpPr>
          <p:spPr>
            <a:xfrm>
              <a:off x="3538" y="3547"/>
              <a:ext cx="941" cy="199"/>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太大的阈值</a:t>
              </a:r>
              <a:endParaRPr lang="zh-CN" altLang="en-US" sz="2400" dirty="0">
                <a:latin typeface="Arial" panose="020B0604020202020204" pitchFamily="34" charset="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5145"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88067" name="Rectangle 2"/>
          <p:cNvSpPr>
            <a:spLocks noGrp="1"/>
          </p:cNvSpPr>
          <p:nvPr>
            <p:ph type="title"/>
          </p:nvPr>
        </p:nvSpPr>
        <p:spPr>
          <a:ln/>
        </p:spPr>
        <p:txBody>
          <a:bodyPr vert="horz" wrap="square" lIns="91440" tIns="45720" rIns="91440" bIns="45720" anchor="ctr" anchorCtr="0"/>
          <a:p>
            <a:pPr eaLnBrk="1" hangingPunct="1"/>
            <a:r>
              <a:rPr lang="zh-CN" altLang="en-IE" dirty="0"/>
              <a:t>阈值举例</a:t>
            </a:r>
            <a:endParaRPr lang="zh-CN" altLang="en-US" dirty="0"/>
          </a:p>
        </p:txBody>
      </p:sp>
      <p:sp>
        <p:nvSpPr>
          <p:cNvPr id="88068" name="Rectangle 3"/>
          <p:cNvSpPr>
            <a:spLocks noGrp="1"/>
          </p:cNvSpPr>
          <p:nvPr>
            <p:ph idx="1"/>
          </p:nvPr>
        </p:nvSpPr>
        <p:spPr>
          <a:ln/>
        </p:spPr>
        <p:txBody>
          <a:bodyPr vert="horz" wrap="square" lIns="91440" tIns="45720" rIns="91440" bIns="45720" anchor="t" anchorCtr="0"/>
          <a:p>
            <a:pPr eaLnBrk="1" hangingPunct="1"/>
            <a:r>
              <a:rPr lang="zh-CN" altLang="en-IE" dirty="0"/>
              <a:t>设想电脑玩家手中的扑克牌，我们需要对其进行视觉上的分析</a:t>
            </a:r>
            <a:endParaRPr lang="en-US" altLang="zh-CN" dirty="0"/>
          </a:p>
        </p:txBody>
      </p:sp>
      <p:grpSp>
        <p:nvGrpSpPr>
          <p:cNvPr id="88069" name="Group 4"/>
          <p:cNvGrpSpPr/>
          <p:nvPr/>
        </p:nvGrpSpPr>
        <p:grpSpPr>
          <a:xfrm>
            <a:off x="100013" y="2622550"/>
            <a:ext cx="8926512" cy="4191000"/>
            <a:chOff x="381" y="1652"/>
            <a:chExt cx="5029" cy="2147"/>
          </a:xfrm>
        </p:grpSpPr>
        <p:pic>
          <p:nvPicPr>
            <p:cNvPr id="88071" name="Picture 5"/>
            <p:cNvPicPr>
              <a:picLocks noChangeAspect="1"/>
            </p:cNvPicPr>
            <p:nvPr/>
          </p:nvPicPr>
          <p:blipFill>
            <a:blip r:embed="rId1"/>
            <a:stretch>
              <a:fillRect/>
            </a:stretch>
          </p:blipFill>
          <p:spPr>
            <a:xfrm>
              <a:off x="381" y="1652"/>
              <a:ext cx="2298" cy="1848"/>
            </a:xfrm>
            <a:prstGeom prst="rect">
              <a:avLst/>
            </a:prstGeom>
            <a:noFill/>
            <a:ln w="12700" cap="flat" cmpd="sng">
              <a:solidFill>
                <a:schemeClr val="tx1"/>
              </a:solidFill>
              <a:prstDash val="solid"/>
              <a:miter/>
              <a:headEnd type="none" w="med" len="med"/>
              <a:tailEnd type="none" w="med" len="med"/>
            </a:ln>
          </p:spPr>
        </p:pic>
        <p:pic>
          <p:nvPicPr>
            <p:cNvPr id="88072" name="Picture 6"/>
            <p:cNvPicPr>
              <a:picLocks noChangeAspect="1"/>
            </p:cNvPicPr>
            <p:nvPr/>
          </p:nvPicPr>
          <p:blipFill>
            <a:blip r:embed="rId2"/>
            <a:stretch>
              <a:fillRect/>
            </a:stretch>
          </p:blipFill>
          <p:spPr>
            <a:xfrm>
              <a:off x="3112" y="1652"/>
              <a:ext cx="2298" cy="1848"/>
            </a:xfrm>
            <a:prstGeom prst="rect">
              <a:avLst/>
            </a:prstGeom>
            <a:noFill/>
            <a:ln w="12700" cap="flat" cmpd="sng">
              <a:solidFill>
                <a:schemeClr val="tx1"/>
              </a:solidFill>
              <a:prstDash val="solid"/>
              <a:miter/>
              <a:headEnd type="none" w="med" len="med"/>
              <a:tailEnd type="none" w="med" len="med"/>
            </a:ln>
          </p:spPr>
        </p:pic>
        <p:sp>
          <p:nvSpPr>
            <p:cNvPr id="88073" name="Text Box 7"/>
            <p:cNvSpPr txBox="1"/>
            <p:nvPr/>
          </p:nvSpPr>
          <p:spPr>
            <a:xfrm>
              <a:off x="1004" y="3547"/>
              <a:ext cx="791" cy="234"/>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原始图像</a:t>
              </a:r>
              <a:endParaRPr lang="zh-CN" altLang="en-US" sz="2400" dirty="0">
                <a:latin typeface="Arial" panose="020B0604020202020204" pitchFamily="34" charset="0"/>
              </a:endParaRPr>
            </a:p>
          </p:txBody>
        </p:sp>
        <p:sp>
          <p:nvSpPr>
            <p:cNvPr id="88074" name="Text Box 8"/>
            <p:cNvSpPr txBox="1"/>
            <p:nvPr/>
          </p:nvSpPr>
          <p:spPr>
            <a:xfrm>
              <a:off x="4088" y="3565"/>
              <a:ext cx="791" cy="234"/>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IE" sz="2400" dirty="0">
                  <a:latin typeface="Arial" panose="020B0604020202020204" pitchFamily="34" charset="0"/>
                </a:rPr>
                <a:t>阈值图像</a:t>
              </a:r>
              <a:endParaRPr lang="zh-CN" altLang="en-US" sz="2400" dirty="0">
                <a:latin typeface="Arial" panose="020B0604020202020204" pitchFamily="34" charset="0"/>
              </a:endParaRPr>
            </a:p>
          </p:txBody>
        </p:sp>
      </p:grpSp>
      <p:sp>
        <p:nvSpPr>
          <p:cNvPr id="475146" name="Text Box 10"/>
          <p:cNvSpPr txBox="1">
            <a:spLocks noChangeArrowheads="1"/>
          </p:cNvSpPr>
          <p:nvPr/>
        </p:nvSpPr>
        <p:spPr bwMode="auto">
          <a:xfrm>
            <a:off x="336550" y="39497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Text Box 2"/>
          <p:cNvSpPr txBox="1">
            <a:spLocks noChangeArrowheads="1"/>
          </p:cNvSpPr>
          <p:nvPr/>
        </p:nvSpPr>
        <p:spPr bwMode="auto">
          <a:xfrm>
            <a:off x="1285875" y="260350"/>
            <a:ext cx="7643813"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bg2"/>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bg2"/>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bg2"/>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bg2"/>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bg2"/>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400" b="1">
                <a:solidFill>
                  <a:schemeClr val="bg2"/>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48000"/>
              </a:lnSpc>
              <a:spcBef>
                <a:spcPct val="50000"/>
              </a:spcBef>
              <a:spcAft>
                <a:spcPct val="0"/>
              </a:spcAft>
              <a:buClrTx/>
              <a:buSzTx/>
              <a:buFontTx/>
              <a:buNone/>
              <a:defRPr/>
            </a:pPr>
            <a:r>
              <a:rPr kumimoji="1" lang="en-US" altLang="zh-CN"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在图像的阈值化处理过程中， </a:t>
            </a:r>
            <a:r>
              <a:rPr kumimoji="1" lang="zh-CN" altLang="en-US" sz="2200" b="1" i="0" u="none" strike="noStrike" kern="120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选用不同的阈值其处理结果差异很大</a:t>
            </a:r>
            <a:r>
              <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。如图</a:t>
            </a:r>
            <a:r>
              <a:rPr kumimoji="1" lang="en-US" altLang="zh-CN"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5-3</a:t>
            </a:r>
            <a:r>
              <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所示</a:t>
            </a:r>
            <a:r>
              <a:rPr kumimoji="1" lang="en-US" altLang="zh-CN"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阈值过大， 会提取多余的部分； 而阈值过小，又会丢失所需的部分（注意： 当前背景为黑色， 对象为白色时刚好相反）。因此，阈值的选取非常重要。</a:t>
            </a:r>
            <a:endPar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0" indent="-457200" algn="just" defTabSz="914400" rtl="0" eaLnBrk="1" fontAlgn="base" latinLnBrk="0" hangingPunct="1">
              <a:lnSpc>
                <a:spcPct val="148000"/>
              </a:lnSpc>
              <a:spcBef>
                <a:spcPct val="50000"/>
              </a:spcBef>
              <a:spcAft>
                <a:spcPct val="0"/>
              </a:spcAft>
              <a:buClrTx/>
              <a:buSzTx/>
              <a:buFontTx/>
              <a:buAutoNum type="arabicPeriod"/>
              <a:defRPr/>
            </a:pPr>
            <a:r>
              <a:rPr kumimoji="1" lang="zh-CN" altLang="en-US" sz="22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双峰法</a:t>
            </a:r>
            <a:r>
              <a:rPr kumimoji="1" lang="en-US" altLang="zh-CN" sz="22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  </a:t>
            </a:r>
            <a:r>
              <a:rPr kumimoji="1" lang="zh-CN" altLang="en-US" sz="22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直接法</a:t>
            </a:r>
            <a:r>
              <a:rPr kumimoji="1" lang="zh-CN" altLang="en-US" sz="22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   </a:t>
            </a:r>
            <a:endParaRPr kumimoji="1" lang="en-US" altLang="zh-CN" sz="22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48000"/>
              </a:lnSpc>
              <a:spcBef>
                <a:spcPct val="50000"/>
              </a:spcBef>
              <a:spcAft>
                <a:spcPct val="0"/>
              </a:spcAft>
              <a:buClrTx/>
              <a:buSzTx/>
              <a:buFontTx/>
              <a:buNone/>
              <a:defRPr/>
            </a:pPr>
            <a: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t>常用的方法是求解灰度直方图</a:t>
            </a:r>
            <a:b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br>
            <a: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t>中的双峰或者多峰，并以两峰之</a:t>
            </a:r>
            <a:b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br>
            <a:r>
              <a:rPr kumimoji="1" lang="zh-CN" altLang="en-IE"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t>间的谷底作为阈值</a:t>
            </a:r>
            <a:r>
              <a:rPr kumimoji="1" lang="zh-CN" altLang="en-US"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宋体" panose="02010600030101010101" pitchFamily="2" charset="-122"/>
                <a:cs typeface="+mn-cs"/>
              </a:rPr>
              <a:t>。</a:t>
            </a:r>
            <a:r>
              <a:rPr kumimoji="1" lang="zh-CN" altLang="en-US" sz="2200" b="1" i="0" u="none" strike="noStrike" kern="1200" cap="none" spc="0" normalizeH="0" baseline="0" noProof="0" dirty="0" smtClean="0">
                <a:ln>
                  <a:noFill/>
                </a:ln>
                <a:solidFill>
                  <a:srgbClr val="FFFF00"/>
                </a:solidFill>
                <a:effectLst/>
                <a:uLnTx/>
                <a:uFillTx/>
                <a:latin typeface="宋体" panose="02010600030101010101" pitchFamily="2" charset="-122"/>
                <a:ea typeface="宋体" panose="02010600030101010101" pitchFamily="2" charset="-122"/>
                <a:cs typeface="+mn-cs"/>
              </a:rPr>
              <a:t>   </a:t>
            </a:r>
            <a:endParaRPr kumimoji="1" lang="zh-CN" altLang="en-US" sz="2200" b="1" i="0" u="none" strike="noStrike" kern="1200" cap="none" spc="0" normalizeH="0" baseline="0" noProof="0" dirty="0" smtClean="0">
              <a:ln>
                <a:noFill/>
              </a:ln>
              <a:solidFill>
                <a:srgbClr val="FFFF00"/>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base" latinLnBrk="0" hangingPunct="1">
              <a:lnSpc>
                <a:spcPct val="148000"/>
              </a:lnSpc>
              <a:spcBef>
                <a:spcPct val="50000"/>
              </a:spcBef>
              <a:spcAft>
                <a:spcPct val="0"/>
              </a:spcAft>
              <a:buClrTx/>
              <a:buSzTx/>
              <a:buFontTx/>
              <a:buNone/>
              <a:defRPr/>
            </a:pPr>
            <a:endParaRPr kumimoji="1" lang="zh-CN" altLang="en-US" sz="2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90115" name="Group 5"/>
          <p:cNvGrpSpPr/>
          <p:nvPr/>
        </p:nvGrpSpPr>
        <p:grpSpPr>
          <a:xfrm>
            <a:off x="5991225" y="2852738"/>
            <a:ext cx="3152775" cy="2690812"/>
            <a:chOff x="4173" y="2322"/>
            <a:chExt cx="1587" cy="1940"/>
          </a:xfrm>
        </p:grpSpPr>
        <p:sp>
          <p:nvSpPr>
            <p:cNvPr id="90117" name="Line 6"/>
            <p:cNvSpPr/>
            <p:nvPr/>
          </p:nvSpPr>
          <p:spPr>
            <a:xfrm>
              <a:off x="4174" y="3970"/>
              <a:ext cx="1586" cy="0"/>
            </a:xfrm>
            <a:prstGeom prst="line">
              <a:avLst/>
            </a:prstGeom>
            <a:ln w="12700" cap="flat" cmpd="sng">
              <a:solidFill>
                <a:schemeClr val="tx1"/>
              </a:solidFill>
              <a:prstDash val="solid"/>
              <a:headEnd type="none" w="med" len="med"/>
              <a:tailEnd type="triangle" w="med" len="med"/>
            </a:ln>
          </p:spPr>
        </p:sp>
        <p:sp>
          <p:nvSpPr>
            <p:cNvPr id="90118" name="Line 7"/>
            <p:cNvSpPr/>
            <p:nvPr/>
          </p:nvSpPr>
          <p:spPr>
            <a:xfrm flipH="1" flipV="1">
              <a:off x="4173" y="2322"/>
              <a:ext cx="1" cy="1648"/>
            </a:xfrm>
            <a:prstGeom prst="line">
              <a:avLst/>
            </a:prstGeom>
            <a:ln w="12700" cap="flat" cmpd="sng">
              <a:solidFill>
                <a:schemeClr val="tx1"/>
              </a:solidFill>
              <a:prstDash val="solid"/>
              <a:headEnd type="none" w="med" len="med"/>
              <a:tailEnd type="triangle" w="med" len="med"/>
            </a:ln>
          </p:spPr>
        </p:sp>
        <p:sp>
          <p:nvSpPr>
            <p:cNvPr id="90119" name="Freeform 8"/>
            <p:cNvSpPr/>
            <p:nvPr/>
          </p:nvSpPr>
          <p:spPr>
            <a:xfrm>
              <a:off x="4271" y="2599"/>
              <a:ext cx="1383" cy="1297"/>
            </a:xfrm>
            <a:custGeom>
              <a:avLst/>
              <a:gdLst>
                <a:gd name="txL" fmla="*/ 0 w 1383"/>
                <a:gd name="txT" fmla="*/ 0 h 1297"/>
                <a:gd name="txR" fmla="*/ 1383 w 1383"/>
                <a:gd name="txB" fmla="*/ 1297 h 1297"/>
              </a:gdLst>
              <a:ahLst/>
              <a:cxnLst>
                <a:cxn ang="0">
                  <a:pos x="0" y="1220"/>
                </a:cxn>
                <a:cxn ang="0">
                  <a:pos x="151" y="813"/>
                </a:cxn>
                <a:cxn ang="0">
                  <a:pos x="381" y="50"/>
                </a:cxn>
                <a:cxn ang="0">
                  <a:pos x="718" y="1114"/>
                </a:cxn>
                <a:cxn ang="0">
                  <a:pos x="1046" y="361"/>
                </a:cxn>
                <a:cxn ang="0">
                  <a:pos x="1303" y="1149"/>
                </a:cxn>
                <a:cxn ang="0">
                  <a:pos x="1383" y="1247"/>
                </a:cxn>
              </a:cxnLst>
              <a:rect l="txL" t="txT" r="txR" b="txB"/>
              <a:pathLst>
                <a:path w="1383" h="1297">
                  <a:moveTo>
                    <a:pt x="0" y="1220"/>
                  </a:moveTo>
                  <a:cubicBezTo>
                    <a:pt x="43" y="1129"/>
                    <a:pt x="88" y="1008"/>
                    <a:pt x="151" y="813"/>
                  </a:cubicBezTo>
                  <a:cubicBezTo>
                    <a:pt x="214" y="618"/>
                    <a:pt x="286" y="0"/>
                    <a:pt x="381" y="50"/>
                  </a:cubicBezTo>
                  <a:cubicBezTo>
                    <a:pt x="476" y="100"/>
                    <a:pt x="607" y="1062"/>
                    <a:pt x="718" y="1114"/>
                  </a:cubicBezTo>
                  <a:cubicBezTo>
                    <a:pt x="829" y="1166"/>
                    <a:pt x="949" y="355"/>
                    <a:pt x="1046" y="361"/>
                  </a:cubicBezTo>
                  <a:cubicBezTo>
                    <a:pt x="1143" y="367"/>
                    <a:pt x="1247" y="1001"/>
                    <a:pt x="1303" y="1149"/>
                  </a:cubicBezTo>
                  <a:cubicBezTo>
                    <a:pt x="1359" y="1297"/>
                    <a:pt x="1366" y="1227"/>
                    <a:pt x="1383" y="1247"/>
                  </a:cubicBez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90120" name="Line 9"/>
            <p:cNvSpPr/>
            <p:nvPr/>
          </p:nvSpPr>
          <p:spPr>
            <a:xfrm flipH="1">
              <a:off x="4998" y="3713"/>
              <a:ext cx="0" cy="257"/>
            </a:xfrm>
            <a:prstGeom prst="line">
              <a:avLst/>
            </a:prstGeom>
            <a:ln w="12700" cap="flat" cmpd="sng">
              <a:solidFill>
                <a:schemeClr val="tx1"/>
              </a:solidFill>
              <a:prstDash val="dash"/>
              <a:headEnd type="none" w="med" len="med"/>
              <a:tailEnd type="none" w="med" len="med"/>
            </a:ln>
          </p:spPr>
        </p:sp>
        <p:sp>
          <p:nvSpPr>
            <p:cNvPr id="90121" name="Text Box 10"/>
            <p:cNvSpPr txBox="1"/>
            <p:nvPr/>
          </p:nvSpPr>
          <p:spPr>
            <a:xfrm>
              <a:off x="4891" y="3933"/>
              <a:ext cx="177" cy="329"/>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en-US" altLang="zh-CN" sz="2400" dirty="0">
                  <a:latin typeface="Arial" panose="020B0604020202020204" pitchFamily="34" charset="0"/>
                </a:rPr>
                <a:t>T</a:t>
              </a:r>
              <a:endParaRPr lang="en-US" altLang="zh-CN" sz="2400" dirty="0">
                <a:latin typeface="Arial" panose="020B0604020202020204" pitchFamily="34" charset="0"/>
              </a:endParaRPr>
            </a:p>
          </p:txBody>
        </p:sp>
      </p:grpSp>
      <p:graphicFrame>
        <p:nvGraphicFramePr>
          <p:cNvPr id="90116" name="Object 4"/>
          <p:cNvGraphicFramePr>
            <a:graphicFrameLocks noChangeAspect="1"/>
          </p:cNvGraphicFramePr>
          <p:nvPr/>
        </p:nvGraphicFramePr>
        <p:xfrm>
          <a:off x="2254250" y="5510213"/>
          <a:ext cx="5164138" cy="857250"/>
        </p:xfrm>
        <a:graphic>
          <a:graphicData uri="http://schemas.openxmlformats.org/presentationml/2006/ole">
            <mc:AlternateContent xmlns:mc="http://schemas.openxmlformats.org/markup-compatibility/2006">
              <mc:Choice xmlns:v="urn:schemas-microsoft-com:vml" Requires="v">
                <p:oleObj spid="_x0000_s3091" name="" r:id="rId1" imgW="3149600" imgH="736600" progId="Equation.3">
                  <p:embed/>
                </p:oleObj>
              </mc:Choice>
              <mc:Fallback>
                <p:oleObj name="" r:id="rId1" imgW="3149600" imgH="736600" progId="Equation.3">
                  <p:embed/>
                  <p:pic>
                    <p:nvPicPr>
                      <p:cNvPr id="0" name="图片 3090"/>
                      <p:cNvPicPr/>
                      <p:nvPr/>
                    </p:nvPicPr>
                    <p:blipFill>
                      <a:blip r:embed="rId2"/>
                      <a:stretch>
                        <a:fillRect/>
                      </a:stretch>
                    </p:blipFill>
                    <p:spPr>
                      <a:xfrm>
                        <a:off x="2254250" y="5510213"/>
                        <a:ext cx="5164138" cy="857250"/>
                      </a:xfrm>
                      <a:prstGeom prst="rect">
                        <a:avLst/>
                      </a:prstGeom>
                      <a:solidFill>
                        <a:srgbClr val="009900"/>
                      </a:solidFill>
                      <a:ln w="38100">
                        <a:noFill/>
                        <a:miter/>
                      </a:ln>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Text Box 2"/>
          <p:cNvSpPr txBox="1"/>
          <p:nvPr/>
        </p:nvSpPr>
        <p:spPr>
          <a:xfrm>
            <a:off x="1295400" y="5562600"/>
            <a:ext cx="6867525"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000" dirty="0"/>
              <a:t>图</a:t>
            </a:r>
            <a:r>
              <a:rPr lang="en-US" altLang="zh-CN" sz="2000" dirty="0"/>
              <a:t>5-3 </a:t>
            </a:r>
            <a:r>
              <a:rPr lang="zh-CN" altLang="en-US" sz="2000" dirty="0"/>
              <a:t>不同阈值对阈值化结果的影响</a:t>
            </a:r>
            <a:endParaRPr lang="zh-CN" altLang="en-US" sz="2000" dirty="0"/>
          </a:p>
          <a:p>
            <a:pPr marL="0" lvl="0" indent="0" algn="ctr" eaLnBrk="1" hangingPunct="1">
              <a:spcBef>
                <a:spcPct val="0"/>
              </a:spcBef>
              <a:buClrTx/>
              <a:buSzTx/>
              <a:buFontTx/>
              <a:buNone/>
            </a:pPr>
            <a:r>
              <a:rPr lang="en-US" altLang="zh-CN" sz="2000" dirty="0"/>
              <a:t>(a) </a:t>
            </a:r>
            <a:r>
              <a:rPr lang="zh-CN" altLang="en-US" sz="2000" dirty="0"/>
              <a:t>原始图像； </a:t>
            </a:r>
            <a:r>
              <a:rPr lang="en-US" altLang="zh-CN" sz="2000" dirty="0"/>
              <a:t>(b) </a:t>
            </a:r>
            <a:r>
              <a:rPr lang="zh-CN" altLang="en-US" sz="2000" dirty="0"/>
              <a:t>阈值</a:t>
            </a:r>
            <a:r>
              <a:rPr lang="en-US" altLang="zh-CN" sz="2000" dirty="0"/>
              <a:t>T=91</a:t>
            </a:r>
            <a:r>
              <a:rPr lang="zh-CN" altLang="en-US" sz="2000" dirty="0"/>
              <a:t>； </a:t>
            </a:r>
            <a:r>
              <a:rPr lang="en-US" altLang="zh-CN" sz="2000" dirty="0"/>
              <a:t>(c) </a:t>
            </a:r>
            <a:r>
              <a:rPr lang="zh-CN" altLang="en-US" sz="2000" dirty="0"/>
              <a:t>阈值</a:t>
            </a:r>
            <a:r>
              <a:rPr lang="en-US" altLang="zh-CN" sz="2000" dirty="0"/>
              <a:t>T=130</a:t>
            </a:r>
            <a:r>
              <a:rPr lang="zh-CN" altLang="en-US" sz="2000" dirty="0"/>
              <a:t>； </a:t>
            </a:r>
            <a:r>
              <a:rPr lang="en-US" altLang="zh-CN" sz="2000" dirty="0"/>
              <a:t>(d) </a:t>
            </a:r>
            <a:r>
              <a:rPr lang="zh-CN" altLang="en-US" sz="2000" dirty="0"/>
              <a:t>阈值</a:t>
            </a:r>
            <a:r>
              <a:rPr lang="en-US" altLang="zh-CN" sz="2000" dirty="0"/>
              <a:t>T=43</a:t>
            </a:r>
            <a:endParaRPr lang="en-US" altLang="zh-CN" sz="2000" dirty="0"/>
          </a:p>
        </p:txBody>
      </p:sp>
      <p:grpSp>
        <p:nvGrpSpPr>
          <p:cNvPr id="92163" name="Group 3"/>
          <p:cNvGrpSpPr>
            <a:grpSpLocks noChangeAspect="1"/>
          </p:cNvGrpSpPr>
          <p:nvPr/>
        </p:nvGrpSpPr>
        <p:grpSpPr>
          <a:xfrm>
            <a:off x="1905000" y="685800"/>
            <a:ext cx="5221288" cy="4954588"/>
            <a:chOff x="3057" y="1440"/>
            <a:chExt cx="5756" cy="5460"/>
          </a:xfrm>
        </p:grpSpPr>
        <p:pic>
          <p:nvPicPr>
            <p:cNvPr id="92164" name="Picture 4" descr="f5-02a"/>
            <p:cNvPicPr preferRelativeResize="0">
              <a:picLocks noChangeAspect="1"/>
            </p:cNvPicPr>
            <p:nvPr/>
          </p:nvPicPr>
          <p:blipFill>
            <a:blip r:embed="rId1"/>
            <a:stretch>
              <a:fillRect/>
            </a:stretch>
          </p:blipFill>
          <p:spPr>
            <a:xfrm>
              <a:off x="3057" y="1440"/>
              <a:ext cx="2336" cy="2268"/>
            </a:xfrm>
            <a:prstGeom prst="rect">
              <a:avLst/>
            </a:prstGeom>
            <a:noFill/>
            <a:ln w="9525">
              <a:noFill/>
            </a:ln>
          </p:spPr>
        </p:pic>
        <p:pic>
          <p:nvPicPr>
            <p:cNvPr id="92165" name="Picture 5" descr="f5-02b"/>
            <p:cNvPicPr preferRelativeResize="0">
              <a:picLocks noChangeAspect="1"/>
            </p:cNvPicPr>
            <p:nvPr/>
          </p:nvPicPr>
          <p:blipFill>
            <a:blip r:embed="rId2"/>
            <a:stretch>
              <a:fillRect/>
            </a:stretch>
          </p:blipFill>
          <p:spPr>
            <a:xfrm>
              <a:off x="6477" y="1440"/>
              <a:ext cx="2319" cy="2265"/>
            </a:xfrm>
            <a:prstGeom prst="rect">
              <a:avLst/>
            </a:prstGeom>
            <a:noFill/>
            <a:ln w="9525">
              <a:noFill/>
            </a:ln>
          </p:spPr>
        </p:pic>
        <p:pic>
          <p:nvPicPr>
            <p:cNvPr id="92166" name="Picture 6" descr="f5-02c"/>
            <p:cNvPicPr>
              <a:picLocks noChangeAspect="1"/>
            </p:cNvPicPr>
            <p:nvPr/>
          </p:nvPicPr>
          <p:blipFill>
            <a:blip r:embed="rId3"/>
            <a:stretch>
              <a:fillRect/>
            </a:stretch>
          </p:blipFill>
          <p:spPr>
            <a:xfrm>
              <a:off x="3057" y="4248"/>
              <a:ext cx="2336" cy="2268"/>
            </a:xfrm>
            <a:prstGeom prst="rect">
              <a:avLst/>
            </a:prstGeom>
            <a:noFill/>
            <a:ln w="9525">
              <a:noFill/>
            </a:ln>
          </p:spPr>
        </p:pic>
        <p:pic>
          <p:nvPicPr>
            <p:cNvPr id="92167" name="Picture 7" descr="f5-02d"/>
            <p:cNvPicPr>
              <a:picLocks noChangeAspect="1"/>
            </p:cNvPicPr>
            <p:nvPr/>
          </p:nvPicPr>
          <p:blipFill>
            <a:blip r:embed="rId4"/>
            <a:stretch>
              <a:fillRect/>
            </a:stretch>
          </p:blipFill>
          <p:spPr>
            <a:xfrm>
              <a:off x="6477" y="4248"/>
              <a:ext cx="2336" cy="2268"/>
            </a:xfrm>
            <a:prstGeom prst="rect">
              <a:avLst/>
            </a:prstGeom>
            <a:noFill/>
            <a:ln w="9525">
              <a:noFill/>
            </a:ln>
          </p:spPr>
        </p:pic>
        <p:sp>
          <p:nvSpPr>
            <p:cNvPr id="92168" name="Text Box 8"/>
            <p:cNvSpPr txBox="1">
              <a:spLocks noChangeAspect="1"/>
            </p:cNvSpPr>
            <p:nvPr/>
          </p:nvSpPr>
          <p:spPr>
            <a:xfrm>
              <a:off x="3957" y="3780"/>
              <a:ext cx="54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800" dirty="0"/>
                <a:t>(a)</a:t>
              </a:r>
              <a:endParaRPr lang="en-US" altLang="zh-CN" sz="1000" dirty="0"/>
            </a:p>
          </p:txBody>
        </p:sp>
        <p:sp>
          <p:nvSpPr>
            <p:cNvPr id="92169" name="Text Box 9"/>
            <p:cNvSpPr txBox="1">
              <a:spLocks noChangeAspect="1"/>
            </p:cNvSpPr>
            <p:nvPr/>
          </p:nvSpPr>
          <p:spPr>
            <a:xfrm>
              <a:off x="7377" y="3780"/>
              <a:ext cx="54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800" dirty="0"/>
                <a:t>(b)</a:t>
              </a:r>
              <a:endParaRPr lang="en-US" altLang="zh-CN" sz="1000" dirty="0"/>
            </a:p>
          </p:txBody>
        </p:sp>
        <p:sp>
          <p:nvSpPr>
            <p:cNvPr id="92170" name="Text Box 10"/>
            <p:cNvSpPr txBox="1">
              <a:spLocks noChangeAspect="1"/>
            </p:cNvSpPr>
            <p:nvPr/>
          </p:nvSpPr>
          <p:spPr>
            <a:xfrm>
              <a:off x="3957" y="6588"/>
              <a:ext cx="54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800" dirty="0"/>
                <a:t>(c)</a:t>
              </a:r>
              <a:endParaRPr lang="en-US" altLang="zh-CN" sz="1000" dirty="0"/>
            </a:p>
          </p:txBody>
        </p:sp>
        <p:sp>
          <p:nvSpPr>
            <p:cNvPr id="92171" name="Text Box 11"/>
            <p:cNvSpPr txBox="1">
              <a:spLocks noChangeAspect="1"/>
            </p:cNvSpPr>
            <p:nvPr/>
          </p:nvSpPr>
          <p:spPr>
            <a:xfrm>
              <a:off x="7377" y="6588"/>
              <a:ext cx="54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800" dirty="0"/>
                <a:t>(d)</a:t>
              </a:r>
              <a:endParaRPr lang="en-US" altLang="zh-CN" sz="1000" dirty="0"/>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Text Box 2"/>
          <p:cNvSpPr txBox="1"/>
          <p:nvPr/>
        </p:nvSpPr>
        <p:spPr>
          <a:xfrm>
            <a:off x="2117725" y="5451475"/>
            <a:ext cx="45354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图</a:t>
            </a:r>
            <a:r>
              <a:rPr lang="en-US" altLang="zh-CN" sz="2400" dirty="0"/>
              <a:t>5-4 </a:t>
            </a:r>
            <a:r>
              <a:rPr lang="zh-CN" altLang="en-US" sz="2400" dirty="0"/>
              <a:t>图</a:t>
            </a:r>
            <a:r>
              <a:rPr lang="en-US" altLang="zh-CN" sz="2400" dirty="0"/>
              <a:t>5-3(a)</a:t>
            </a:r>
            <a:r>
              <a:rPr lang="zh-CN" altLang="en-US" sz="2400" dirty="0"/>
              <a:t>所示图像的直方图 </a:t>
            </a:r>
            <a:endParaRPr lang="zh-CN" altLang="en-US" sz="2400" dirty="0"/>
          </a:p>
        </p:txBody>
      </p:sp>
      <p:pic>
        <p:nvPicPr>
          <p:cNvPr id="94211" name="Picture 3" descr="f5-03"/>
          <p:cNvPicPr preferRelativeResize="0">
            <a:picLocks noChangeAspect="1"/>
          </p:cNvPicPr>
          <p:nvPr/>
        </p:nvPicPr>
        <p:blipFill>
          <a:blip r:embed="rId1"/>
          <a:stretch>
            <a:fillRect/>
          </a:stretch>
        </p:blipFill>
        <p:spPr>
          <a:xfrm>
            <a:off x="1600200" y="838200"/>
            <a:ext cx="5334000" cy="4162425"/>
          </a:xfrm>
          <a:prstGeom prst="rect">
            <a:avLst/>
          </a:prstGeom>
          <a:noFill/>
          <a:ln w="9525">
            <a:noFill/>
          </a:ln>
        </p:spPr>
      </p:pic>
      <p:sp>
        <p:nvSpPr>
          <p:cNvPr id="585732"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0" name="Rectangle 3"/>
          <p:cNvSpPr>
            <a:spLocks noGrp="1" noChangeArrowheads="1"/>
          </p:cNvSpPr>
          <p:nvPr>
            <p:ph idx="1"/>
          </p:nvPr>
        </p:nvSpPr>
        <p:spPr>
          <a:xfrm>
            <a:off x="1187450" y="1125538"/>
            <a:ext cx="7772400" cy="44958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defRPr/>
            </a:pP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Char char="¨"/>
              <a:defRPr/>
            </a:pPr>
            <a:r>
              <a:rPr kumimoji="1" lang="zh-CN" altLang="en-US" sz="32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 图</a:t>
            </a:r>
            <a:r>
              <a:rPr kumimoji="1" lang="en-US" altLang="zh-CN" sz="32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5-3(a</a:t>
            </a: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原始图像的直方图如图</a:t>
            </a: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5-4</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所示。分析该直方图可知， 该直方图具有双峰特性，图像中的目标（细胞）分布在较暗的灰度级上形成一个波峰，图像中的背景分布在较亮的灰度级上形成另一个波峰。此时，用其双峰之间的</a:t>
            </a:r>
            <a:r>
              <a:rPr kumimoji="1" lang="zh-CN" altLang="en-US" sz="3200" b="0" i="0" u="none" strike="noStrike" kern="0" cap="none" spc="0" normalizeH="0" baseline="0" noProof="0" dirty="0" smtClean="0">
                <a:ln>
                  <a:noFill/>
                </a:ln>
                <a:solidFill>
                  <a:srgbClr val="FF0000"/>
                </a:solidFill>
                <a:effectLst/>
                <a:uLnTx/>
                <a:uFillTx/>
                <a:latin typeface="+mn-lt"/>
                <a:ea typeface="+mn-ea"/>
                <a:cs typeface="+mn-cs"/>
              </a:rPr>
              <a:t>谷低</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处灰度值作为阈值</a:t>
            </a:r>
            <a:r>
              <a:rPr kumimoji="1" lang="en-US" altLang="zh-CN" sz="3200" b="0" i="1" u="none" strike="noStrike" kern="0" cap="none" spc="0" normalizeH="0" baseline="0" noProof="0" dirty="0" smtClean="0">
                <a:ln>
                  <a:noFill/>
                </a:ln>
                <a:solidFill>
                  <a:schemeClr val="tx1"/>
                </a:solidFill>
                <a:effectLst/>
                <a:uLnTx/>
                <a:uFillTx/>
                <a:latin typeface="+mn-lt"/>
                <a:ea typeface="+mn-ea"/>
                <a:cs typeface="+mn-cs"/>
              </a:rPr>
              <a:t>T</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进行图像的阈值化处理，便可将目标和背景分割开来。  </a:t>
            </a:r>
            <a:endParaRPr kumimoji="1" lang="zh-CN" altLang="en-IE"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Char char="¨"/>
              <a:defRPr/>
            </a:pPr>
            <a:endParaRPr kumimoji="1" lang="en-IE"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Char char="¨"/>
              <a:defRPr/>
            </a:pPr>
            <a:endParaRPr kumimoji="1" lang="zh-CN" altLang="en-US" sz="32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583691" name="Text Box 1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2"/>
          <p:cNvSpPr>
            <a:spLocks noGrp="1"/>
          </p:cNvSpPr>
          <p:nvPr>
            <p:ph type="title"/>
          </p:nvPr>
        </p:nvSpPr>
        <p:spPr>
          <a:ln/>
        </p:spPr>
        <p:txBody>
          <a:bodyPr vert="horz" wrap="square" lIns="91440" tIns="45720" rIns="91440" bIns="45720" anchor="ctr" anchorCtr="0"/>
          <a:p>
            <a:pPr eaLnBrk="1" hangingPunct="1"/>
            <a:r>
              <a:rPr lang="zh-CN" altLang="en-IE" dirty="0"/>
              <a:t>全局阈值（</a:t>
            </a:r>
            <a:r>
              <a:rPr lang="en-IE" altLang="zh-CN" dirty="0"/>
              <a:t>Global Thresholding）</a:t>
            </a:r>
            <a:endParaRPr lang="en-US" altLang="zh-CN" dirty="0"/>
          </a:p>
        </p:txBody>
      </p:sp>
      <p:sp>
        <p:nvSpPr>
          <p:cNvPr id="98307" name="Rectangle 3"/>
          <p:cNvSpPr>
            <a:spLocks noGrp="1"/>
          </p:cNvSpPr>
          <p:nvPr>
            <p:ph idx="1"/>
          </p:nvPr>
        </p:nvSpPr>
        <p:spPr>
          <a:ln/>
        </p:spPr>
        <p:txBody>
          <a:bodyPr vert="horz" wrap="square" lIns="91440" tIns="45720" rIns="91440" bIns="45720" anchor="t" anchorCtr="0"/>
          <a:p>
            <a:pPr eaLnBrk="1" hangingPunct="1"/>
            <a:r>
              <a:rPr lang="zh-CN" altLang="en-IE" dirty="0"/>
              <a:t>全局阈值是指整幅图像使用同一个阈值做分割处理，</a:t>
            </a:r>
            <a:r>
              <a:rPr lang="zh-CN" altLang="en-US" dirty="0"/>
              <a:t>并产生一个二值图，区分出前景对象和背景。</a:t>
            </a:r>
            <a:endParaRPr lang="zh-CN" altLang="en-US" dirty="0"/>
          </a:p>
          <a:p>
            <a:pPr eaLnBrk="1" hangingPunct="1"/>
            <a:r>
              <a:rPr lang="zh-CN" altLang="en-IE" dirty="0"/>
              <a:t>适用于背景和前景对比度大的图像</a:t>
            </a:r>
            <a:endParaRPr lang="zh-CN" altLang="en-IE" dirty="0"/>
          </a:p>
          <a:p>
            <a:pPr eaLnBrk="1" hangingPunct="1"/>
            <a:r>
              <a:rPr lang="zh-CN" altLang="en-US" dirty="0"/>
              <a:t>算法实现：</a:t>
            </a:r>
            <a:endParaRPr lang="zh-CN" altLang="en-US" dirty="0"/>
          </a:p>
          <a:p>
            <a:pPr lvl="1" eaLnBrk="1" hangingPunct="1"/>
            <a:r>
              <a:rPr lang="zh-CN" altLang="en-US" sz="3200" dirty="0"/>
              <a:t>选取一个合适的阈值</a:t>
            </a:r>
            <a:r>
              <a:rPr lang="en-US" altLang="zh-CN" sz="3200" dirty="0"/>
              <a:t>T，</a:t>
            </a:r>
            <a:r>
              <a:rPr lang="zh-CN" altLang="en-US" sz="3200" dirty="0"/>
              <a:t>逐行扫描图像</a:t>
            </a:r>
            <a:endParaRPr lang="zh-CN" altLang="en-US" sz="3200" dirty="0"/>
          </a:p>
          <a:p>
            <a:pPr lvl="1" eaLnBrk="1" hangingPunct="1"/>
            <a:r>
              <a:rPr lang="zh-CN" altLang="en-US" sz="3200" dirty="0"/>
              <a:t>凡灰度级大于</a:t>
            </a:r>
            <a:r>
              <a:rPr lang="en-US" altLang="zh-CN" sz="3200" dirty="0"/>
              <a:t>T</a:t>
            </a:r>
            <a:r>
              <a:rPr lang="zh-CN" altLang="en-US" sz="3200" dirty="0"/>
              <a:t>的，颜色置为255；凡灰度级小于</a:t>
            </a:r>
            <a:r>
              <a:rPr lang="en-US" altLang="zh-CN" sz="3200" dirty="0"/>
              <a:t>T</a:t>
            </a:r>
            <a:r>
              <a:rPr lang="zh-CN" altLang="en-US" sz="3200" dirty="0"/>
              <a:t>的，颜色置为0</a:t>
            </a:r>
            <a:endParaRPr lang="zh-CN" altLang="en-US" dirty="0"/>
          </a:p>
        </p:txBody>
      </p:sp>
      <p:sp>
        <p:nvSpPr>
          <p:cNvPr id="479236"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2"/>
          <p:cNvSpPr>
            <a:spLocks noGrp="1"/>
          </p:cNvSpPr>
          <p:nvPr>
            <p:ph type="title"/>
          </p:nvPr>
        </p:nvSpPr>
        <p:spPr>
          <a:ln/>
        </p:spPr>
        <p:txBody>
          <a:bodyPr vert="horz" wrap="square" lIns="91440" tIns="45720" rIns="91440" bIns="45720" anchor="ctr" anchorCtr="0"/>
          <a:p>
            <a:pPr eaLnBrk="1" hangingPunct="1"/>
            <a:r>
              <a:rPr lang="zh-CN" altLang="en-IE" dirty="0"/>
              <a:t>基本的全局阈值算法</a:t>
            </a:r>
            <a:endParaRPr lang="zh-CN" altLang="en-US" dirty="0"/>
          </a:p>
        </p:txBody>
      </p:sp>
      <p:sp>
        <p:nvSpPr>
          <p:cNvPr id="100355" name="Rectangle 3"/>
          <p:cNvSpPr>
            <a:spLocks noGrp="1"/>
          </p:cNvSpPr>
          <p:nvPr>
            <p:ph idx="1"/>
          </p:nvPr>
        </p:nvSpPr>
        <p:spPr>
          <a:ln/>
        </p:spPr>
        <p:txBody>
          <a:bodyPr vert="horz" wrap="square" lIns="91440" tIns="45720" rIns="91440" bIns="45720" anchor="t" anchorCtr="0"/>
          <a:p>
            <a:pPr eaLnBrk="1" hangingPunct="1"/>
            <a:r>
              <a:rPr lang="zh-CN" altLang="en-IE" dirty="0"/>
              <a:t>基本的全局阈值</a:t>
            </a:r>
            <a:r>
              <a:rPr lang="en-IE" altLang="zh-CN" dirty="0"/>
              <a:t>T</a:t>
            </a:r>
            <a:r>
              <a:rPr lang="zh-CN" altLang="en-IE" dirty="0"/>
              <a:t>可以按如下计算：</a:t>
            </a:r>
            <a:endParaRPr lang="en-IE" altLang="zh-CN" dirty="0"/>
          </a:p>
          <a:p>
            <a:pPr lvl="1" eaLnBrk="1" hangingPunct="1"/>
            <a:r>
              <a:rPr lang="zh-CN" altLang="en-IE" dirty="0"/>
              <a:t>1、选择一个初时估计值</a:t>
            </a:r>
            <a:r>
              <a:rPr lang="en-IE" altLang="zh-CN" dirty="0"/>
              <a:t>T （</a:t>
            </a:r>
            <a:r>
              <a:rPr lang="zh-CN" altLang="en-IE" dirty="0"/>
              <a:t>一般为图像的平均灰度值）</a:t>
            </a:r>
            <a:endParaRPr lang="en-IE" altLang="zh-CN" dirty="0"/>
          </a:p>
          <a:p>
            <a:pPr lvl="1" eaLnBrk="1" hangingPunct="1"/>
            <a:r>
              <a:rPr lang="zh-CN" altLang="en-US" dirty="0"/>
              <a:t>2、使用</a:t>
            </a:r>
            <a:r>
              <a:rPr lang="en-US" altLang="zh-CN" dirty="0"/>
              <a:t>T</a:t>
            </a:r>
            <a:r>
              <a:rPr lang="zh-CN" altLang="en-US" dirty="0"/>
              <a:t>分割图像，产生两组像素：</a:t>
            </a:r>
            <a:r>
              <a:rPr lang="en-US" altLang="zh-CN" dirty="0"/>
              <a:t>G1</a:t>
            </a:r>
            <a:r>
              <a:rPr lang="zh-CN" altLang="en-US" dirty="0"/>
              <a:t>包括灰度级大于</a:t>
            </a:r>
            <a:r>
              <a:rPr lang="en-US" altLang="zh-CN" dirty="0"/>
              <a:t>T</a:t>
            </a:r>
            <a:r>
              <a:rPr lang="zh-CN" altLang="en-US" dirty="0"/>
              <a:t>的像素，</a:t>
            </a:r>
            <a:r>
              <a:rPr lang="en-US" altLang="zh-CN" dirty="0"/>
              <a:t>G2</a:t>
            </a:r>
            <a:r>
              <a:rPr lang="zh-CN" altLang="en-US" dirty="0"/>
              <a:t>包括灰度级小于等于</a:t>
            </a:r>
            <a:r>
              <a:rPr lang="en-US" altLang="zh-CN" dirty="0"/>
              <a:t>T</a:t>
            </a:r>
            <a:r>
              <a:rPr lang="zh-CN" altLang="en-US" dirty="0"/>
              <a:t>的像素</a:t>
            </a:r>
            <a:endParaRPr lang="en-US" altLang="zh-CN" dirty="0"/>
          </a:p>
          <a:p>
            <a:pPr lvl="1" eaLnBrk="1" hangingPunct="1"/>
            <a:r>
              <a:rPr lang="zh-CN" altLang="en-US" dirty="0"/>
              <a:t>3、计算</a:t>
            </a:r>
            <a:r>
              <a:rPr lang="en-US" altLang="zh-CN" dirty="0"/>
              <a:t>G1</a:t>
            </a:r>
            <a:r>
              <a:rPr lang="zh-CN" altLang="en-US" dirty="0"/>
              <a:t> 中像素的平均值并赋值给</a:t>
            </a:r>
            <a:r>
              <a:rPr lang="en-US" altLang="zh-CN" dirty="0"/>
              <a:t>μ1，</a:t>
            </a:r>
            <a:r>
              <a:rPr lang="zh-CN" altLang="en-US" dirty="0"/>
              <a:t>计算</a:t>
            </a:r>
            <a:r>
              <a:rPr lang="en-US" altLang="zh-CN" dirty="0"/>
              <a:t>G2 </a:t>
            </a:r>
            <a:r>
              <a:rPr lang="zh-CN" altLang="en-US" dirty="0"/>
              <a:t>中像素的平均值并赋值给</a:t>
            </a:r>
            <a:r>
              <a:rPr lang="en-US" altLang="zh-CN" dirty="0"/>
              <a:t>μ2</a:t>
            </a:r>
            <a:endParaRPr lang="en-US" altLang="zh-CN" dirty="0"/>
          </a:p>
          <a:p>
            <a:pPr lvl="1" eaLnBrk="1" hangingPunct="1"/>
            <a:r>
              <a:rPr lang="zh-CN" altLang="en-US" dirty="0"/>
              <a:t>4、计算一个新的阈值：</a:t>
            </a:r>
            <a:endParaRPr lang="zh-CN" altLang="en-US" dirty="0"/>
          </a:p>
          <a:p>
            <a:pPr lvl="1" eaLnBrk="1" hangingPunct="1"/>
            <a:r>
              <a:rPr lang="zh-CN" altLang="en-US" dirty="0"/>
              <a:t>5、重复步骤 2 ～ 4，一直到两次连续的</a:t>
            </a:r>
            <a:r>
              <a:rPr lang="en-US" altLang="zh-CN" dirty="0"/>
              <a:t>T</a:t>
            </a:r>
            <a:r>
              <a:rPr lang="zh-CN" altLang="en-US" dirty="0"/>
              <a:t>之间的差小于预先给定的上界</a:t>
            </a:r>
            <a:r>
              <a:rPr lang="en-US" altLang="zh-CN" dirty="0"/>
              <a:t>T</a:t>
            </a:r>
            <a:r>
              <a:rPr lang="en-US" altLang="zh-CN" baseline="-25000" dirty="0"/>
              <a:t>∞</a:t>
            </a:r>
            <a:endParaRPr lang="en-US" altLang="zh-CN" dirty="0"/>
          </a:p>
        </p:txBody>
      </p:sp>
      <p:graphicFrame>
        <p:nvGraphicFramePr>
          <p:cNvPr id="100356" name="Object 4"/>
          <p:cNvGraphicFramePr>
            <a:graphicFrameLocks noChangeAspect="1"/>
          </p:cNvGraphicFramePr>
          <p:nvPr/>
        </p:nvGraphicFramePr>
        <p:xfrm>
          <a:off x="5643563" y="5357813"/>
          <a:ext cx="3140075" cy="642937"/>
        </p:xfrm>
        <a:graphic>
          <a:graphicData uri="http://schemas.openxmlformats.org/presentationml/2006/ole">
            <mc:AlternateContent xmlns:mc="http://schemas.openxmlformats.org/markup-compatibility/2006">
              <mc:Choice xmlns:v="urn:schemas-microsoft-com:vml" Requires="v">
                <p:oleObj spid="_x0000_s3093" name="" r:id="rId1" imgW="761365" imgH="393700" progId="Equation.3">
                  <p:embed/>
                </p:oleObj>
              </mc:Choice>
              <mc:Fallback>
                <p:oleObj name="" r:id="rId1" imgW="761365" imgH="393700" progId="Equation.3">
                  <p:embed/>
                  <p:pic>
                    <p:nvPicPr>
                      <p:cNvPr id="0" name="图片 3092"/>
                      <p:cNvPicPr/>
                      <p:nvPr/>
                    </p:nvPicPr>
                    <p:blipFill>
                      <a:blip r:embed="rId2"/>
                      <a:stretch>
                        <a:fillRect/>
                      </a:stretch>
                    </p:blipFill>
                    <p:spPr>
                      <a:xfrm>
                        <a:off x="5643563" y="5357813"/>
                        <a:ext cx="3140075" cy="642937"/>
                      </a:xfrm>
                      <a:prstGeom prst="rect">
                        <a:avLst/>
                      </a:prstGeom>
                      <a:solidFill>
                        <a:srgbClr val="FFCC00"/>
                      </a:solidFill>
                      <a:ln w="38100">
                        <a:noFill/>
                        <a:miter/>
                      </a:ln>
                    </p:spPr>
                  </p:pic>
                </p:oleObj>
              </mc:Fallback>
            </mc:AlternateContent>
          </a:graphicData>
        </a:graphic>
      </p:graphicFrame>
      <p:sp>
        <p:nvSpPr>
          <p:cNvPr id="481285"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2"/>
          <p:cNvSpPr>
            <a:spLocks noGrp="1"/>
          </p:cNvSpPr>
          <p:nvPr>
            <p:ph type="title"/>
          </p:nvPr>
        </p:nvSpPr>
        <p:spPr>
          <a:ln/>
        </p:spPr>
        <p:txBody>
          <a:bodyPr vert="horz" wrap="square" lIns="91440" tIns="45720" rIns="91440" bIns="45720" anchor="ctr" anchorCtr="0"/>
          <a:p>
            <a:pPr eaLnBrk="1" hangingPunct="1"/>
            <a:r>
              <a:rPr lang="zh-CN" altLang="en-IE" dirty="0"/>
              <a:t>阈值举例1</a:t>
            </a:r>
            <a:endParaRPr lang="zh-CN" altLang="en-US" dirty="0"/>
          </a:p>
        </p:txBody>
      </p:sp>
      <p:sp>
        <p:nvSpPr>
          <p:cNvPr id="102403" name="Rectangle 3"/>
          <p:cNvSpPr>
            <a:spLocks noGrp="1"/>
          </p:cNvSpPr>
          <p:nvPr>
            <p:ph idx="1"/>
          </p:nvPr>
        </p:nvSpPr>
        <p:spPr>
          <a:xfrm>
            <a:off x="928688" y="1428750"/>
            <a:ext cx="7920037" cy="4595813"/>
          </a:xfrm>
          <a:ln/>
        </p:spPr>
        <p:txBody>
          <a:bodyPr vert="horz" wrap="square" lIns="91440" tIns="45720" rIns="91440" bIns="45720" anchor="t" anchorCtr="0"/>
          <a:p>
            <a:pPr eaLnBrk="1" hangingPunct="1"/>
            <a:r>
              <a:rPr lang="zh-CN" altLang="en-US" sz="2000" dirty="0"/>
              <a:t>选择直方图中</a:t>
            </a:r>
            <a:br>
              <a:rPr lang="zh-CN" altLang="en-US" sz="2000" dirty="0"/>
            </a:br>
            <a:r>
              <a:rPr lang="zh-CN" altLang="en-US" sz="2000" dirty="0"/>
              <a:t>双峰之间的谷底</a:t>
            </a:r>
            <a:br>
              <a:rPr lang="zh-CN" altLang="en-US" sz="2000" dirty="0"/>
            </a:br>
            <a:r>
              <a:rPr lang="zh-CN" altLang="en-US" sz="2000" dirty="0"/>
              <a:t>作为全局阈值</a:t>
            </a:r>
            <a:endParaRPr lang="zh-CN" altLang="en-US" sz="2000" dirty="0"/>
          </a:p>
        </p:txBody>
      </p:sp>
      <p:graphicFrame>
        <p:nvGraphicFramePr>
          <p:cNvPr id="102404" name="Object 4"/>
          <p:cNvGraphicFramePr>
            <a:graphicFrameLocks noChangeAspect="1"/>
          </p:cNvGraphicFramePr>
          <p:nvPr/>
        </p:nvGraphicFramePr>
        <p:xfrm>
          <a:off x="3095625" y="1292225"/>
          <a:ext cx="6048375" cy="5565775"/>
        </p:xfrm>
        <a:graphic>
          <a:graphicData uri="http://schemas.openxmlformats.org/presentationml/2006/ole">
            <mc:AlternateContent xmlns:mc="http://schemas.openxmlformats.org/markup-compatibility/2006">
              <mc:Choice xmlns:v="urn:schemas-microsoft-com:vml" Requires="v">
                <p:oleObj spid="_x0000_s3092" name="" r:id="rId1" imgW="5133975" imgH="4724400" progId="Paint.Picture">
                  <p:embed/>
                </p:oleObj>
              </mc:Choice>
              <mc:Fallback>
                <p:oleObj name="" r:id="rId1" imgW="5133975" imgH="4724400" progId="Paint.Picture">
                  <p:embed/>
                  <p:pic>
                    <p:nvPicPr>
                      <p:cNvPr id="0" name="图片 3091"/>
                      <p:cNvPicPr/>
                      <p:nvPr/>
                    </p:nvPicPr>
                    <p:blipFill>
                      <a:blip r:embed="rId2"/>
                      <a:stretch>
                        <a:fillRect/>
                      </a:stretch>
                    </p:blipFill>
                    <p:spPr>
                      <a:xfrm>
                        <a:off x="3095625" y="1292225"/>
                        <a:ext cx="6048375" cy="5565775"/>
                      </a:xfrm>
                      <a:prstGeom prst="rect">
                        <a:avLst/>
                      </a:prstGeom>
                      <a:noFill/>
                      <a:ln w="38100">
                        <a:noFill/>
                        <a:miter/>
                      </a:ln>
                    </p:spPr>
                  </p:pic>
                </p:oleObj>
              </mc:Fallback>
            </mc:AlternateContent>
          </a:graphicData>
        </a:graphic>
      </p:graphicFrame>
      <p:sp>
        <p:nvSpPr>
          <p:cNvPr id="48333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a:xfrm>
            <a:off x="1619250" y="188913"/>
            <a:ext cx="6296025" cy="387350"/>
          </a:xfrm>
          <a:ln/>
        </p:spPr>
        <p:txBody>
          <a:bodyPr vert="horz" wrap="square" lIns="91440" tIns="45720" rIns="91440" bIns="45720" anchor="ctr" anchorCtr="0"/>
          <a:p>
            <a:pPr algn="ctr" eaLnBrk="1" hangingPunct="1"/>
            <a:r>
              <a:rPr lang="zh-CN" altLang="en-US" dirty="0"/>
              <a:t>图象的分割和特征提取</a:t>
            </a:r>
            <a:endParaRPr lang="zh-CN" altLang="en-US" dirty="0"/>
          </a:p>
        </p:txBody>
      </p:sp>
      <p:sp>
        <p:nvSpPr>
          <p:cNvPr id="12291" name="Rectangle 3"/>
          <p:cNvSpPr>
            <a:spLocks noGrp="1"/>
          </p:cNvSpPr>
          <p:nvPr>
            <p:ph idx="1"/>
          </p:nvPr>
        </p:nvSpPr>
        <p:spPr>
          <a:xfrm>
            <a:off x="1187450" y="836613"/>
            <a:ext cx="7772400" cy="2592387"/>
          </a:xfrm>
          <a:ln/>
        </p:spPr>
        <p:txBody>
          <a:bodyPr vert="horz" wrap="square" lIns="91440" tIns="45720" rIns="91440" bIns="45720" anchor="t" anchorCtr="0"/>
          <a:p>
            <a:pPr eaLnBrk="1" hangingPunct="1">
              <a:lnSpc>
                <a:spcPct val="90000"/>
              </a:lnSpc>
            </a:pPr>
            <a:r>
              <a:rPr lang="zh-CN" altLang="en-IE" dirty="0"/>
              <a:t>图像分割的目标是重点根据图像中的物体将图像的像素分类，</a:t>
            </a:r>
            <a:r>
              <a:rPr lang="zh-CN" altLang="en-US" dirty="0"/>
              <a:t>并提取感兴趣目标</a:t>
            </a:r>
            <a:endParaRPr lang="zh-CN" altLang="en-IE" dirty="0"/>
          </a:p>
          <a:p>
            <a:pPr eaLnBrk="1" hangingPunct="1">
              <a:lnSpc>
                <a:spcPct val="90000"/>
              </a:lnSpc>
            </a:pPr>
            <a:r>
              <a:rPr lang="zh-CN" altLang="en-IE" dirty="0"/>
              <a:t>图像分割是图像识别和图像理解的基本前提步骤</a:t>
            </a:r>
            <a:endParaRPr lang="en-US" altLang="zh-CN" dirty="0"/>
          </a:p>
        </p:txBody>
      </p:sp>
      <p:grpSp>
        <p:nvGrpSpPr>
          <p:cNvPr id="12292" name="Group 4"/>
          <p:cNvGrpSpPr/>
          <p:nvPr/>
        </p:nvGrpSpPr>
        <p:grpSpPr>
          <a:xfrm>
            <a:off x="1187450" y="4459288"/>
            <a:ext cx="7096125" cy="2398712"/>
            <a:chOff x="1822" y="3004"/>
            <a:chExt cx="3938" cy="1316"/>
          </a:xfrm>
        </p:grpSpPr>
        <p:pic>
          <p:nvPicPr>
            <p:cNvPr id="12304" name="Picture 5"/>
            <p:cNvPicPr>
              <a:picLocks noChangeAspect="1"/>
            </p:cNvPicPr>
            <p:nvPr/>
          </p:nvPicPr>
          <p:blipFill>
            <a:blip r:embed="rId1"/>
            <a:stretch>
              <a:fillRect/>
            </a:stretch>
          </p:blipFill>
          <p:spPr>
            <a:xfrm>
              <a:off x="1822" y="3004"/>
              <a:ext cx="1630" cy="1316"/>
            </a:xfrm>
            <a:prstGeom prst="rect">
              <a:avLst/>
            </a:prstGeom>
            <a:noFill/>
            <a:ln w="12700">
              <a:noFill/>
            </a:ln>
          </p:spPr>
        </p:pic>
        <p:grpSp>
          <p:nvGrpSpPr>
            <p:cNvPr id="12305" name="Group 6"/>
            <p:cNvGrpSpPr/>
            <p:nvPr/>
          </p:nvGrpSpPr>
          <p:grpSpPr>
            <a:xfrm>
              <a:off x="4306" y="3035"/>
              <a:ext cx="1454" cy="1285"/>
              <a:chOff x="3463" y="2578"/>
              <a:chExt cx="1932" cy="1560"/>
            </a:xfrm>
          </p:grpSpPr>
          <p:pic>
            <p:nvPicPr>
              <p:cNvPr id="12307" name="Picture 7"/>
              <p:cNvPicPr>
                <a:picLocks noChangeAspect="1"/>
              </p:cNvPicPr>
              <p:nvPr/>
            </p:nvPicPr>
            <p:blipFill>
              <a:blip r:embed="rId2"/>
              <a:stretch>
                <a:fillRect/>
              </a:stretch>
            </p:blipFill>
            <p:spPr>
              <a:xfrm>
                <a:off x="3463" y="2578"/>
                <a:ext cx="1932" cy="1560"/>
              </a:xfrm>
              <a:prstGeom prst="rect">
                <a:avLst/>
              </a:prstGeom>
              <a:noFill/>
              <a:ln w="12700">
                <a:noFill/>
              </a:ln>
            </p:spPr>
          </p:pic>
          <p:sp>
            <p:nvSpPr>
              <p:cNvPr id="12308" name="Rectangle 8"/>
              <p:cNvSpPr/>
              <p:nvPr/>
            </p:nvSpPr>
            <p:spPr>
              <a:xfrm>
                <a:off x="3484" y="2720"/>
                <a:ext cx="1884" cy="1388"/>
              </a:xfrm>
              <a:prstGeom prst="rect">
                <a:avLst/>
              </a:prstGeom>
              <a:solidFill>
                <a:schemeClr val="tx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09" name="Oval 9"/>
              <p:cNvSpPr/>
              <p:nvPr/>
            </p:nvSpPr>
            <p:spPr>
              <a:xfrm>
                <a:off x="3876" y="2812"/>
                <a:ext cx="328" cy="328"/>
              </a:xfrm>
              <a:prstGeom prst="ellipse">
                <a:avLst/>
              </a:prstGeom>
              <a:solidFill>
                <a:schemeClr val="accent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0" name="Oval 10"/>
              <p:cNvSpPr/>
              <p:nvPr/>
            </p:nvSpPr>
            <p:spPr>
              <a:xfrm>
                <a:off x="3948" y="3292"/>
                <a:ext cx="224" cy="224"/>
              </a:xfrm>
              <a:prstGeom prst="ellipse">
                <a:avLst/>
              </a:prstGeom>
              <a:solidFill>
                <a:schemeClr val="accent2"/>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1" name="Oval 11"/>
              <p:cNvSpPr/>
              <p:nvPr/>
            </p:nvSpPr>
            <p:spPr>
              <a:xfrm>
                <a:off x="3648" y="3532"/>
                <a:ext cx="336" cy="336"/>
              </a:xfrm>
              <a:prstGeom prst="ellipse">
                <a:avLst/>
              </a:prstGeom>
              <a:solidFill>
                <a:srgbClr val="F6A8ED"/>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2" name="Oval 12"/>
              <p:cNvSpPr/>
              <p:nvPr/>
            </p:nvSpPr>
            <p:spPr>
              <a:xfrm>
                <a:off x="4140" y="3604"/>
                <a:ext cx="344" cy="344"/>
              </a:xfrm>
              <a:prstGeom prst="ellipse">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3" name="Oval 13"/>
              <p:cNvSpPr/>
              <p:nvPr/>
            </p:nvSpPr>
            <p:spPr>
              <a:xfrm>
                <a:off x="4824" y="3116"/>
                <a:ext cx="332" cy="332"/>
              </a:xfrm>
              <a:prstGeom prst="ellipse">
                <a:avLst/>
              </a:prstGeom>
              <a:solidFill>
                <a:srgbClr val="FFCC00"/>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4" name="Oval 14"/>
              <p:cNvSpPr/>
              <p:nvPr/>
            </p:nvSpPr>
            <p:spPr>
              <a:xfrm>
                <a:off x="4392" y="3180"/>
                <a:ext cx="284" cy="284"/>
              </a:xfrm>
              <a:prstGeom prst="ellipse">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5" name="Oval 15"/>
              <p:cNvSpPr/>
              <p:nvPr/>
            </p:nvSpPr>
            <p:spPr>
              <a:xfrm>
                <a:off x="4524" y="2796"/>
                <a:ext cx="276" cy="276"/>
              </a:xfrm>
              <a:prstGeom prst="ellipse">
                <a:avLst/>
              </a:prstGeom>
              <a:solidFill>
                <a:schemeClr val="fo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16" name="Oval 16"/>
              <p:cNvSpPr/>
              <p:nvPr/>
            </p:nvSpPr>
            <p:spPr>
              <a:xfrm>
                <a:off x="4684" y="3512"/>
                <a:ext cx="280" cy="280"/>
              </a:xfrm>
              <a:prstGeom prst="ellipse">
                <a:avLst/>
              </a:prstGeom>
              <a:solidFill>
                <a:srgbClr val="F5C1A9"/>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12306" name="AutoShape 17"/>
            <p:cNvSpPr/>
            <p:nvPr/>
          </p:nvSpPr>
          <p:spPr>
            <a:xfrm>
              <a:off x="3479" y="3391"/>
              <a:ext cx="807" cy="379"/>
            </a:xfrm>
            <a:prstGeom prst="rightArrow">
              <a:avLst>
                <a:gd name="adj1" fmla="val 50000"/>
                <a:gd name="adj2" fmla="val 53232"/>
              </a:avLst>
            </a:prstGeom>
            <a:solidFill>
              <a:srgbClr val="000080"/>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12293" name="Text Box 18"/>
          <p:cNvSpPr txBox="1"/>
          <p:nvPr/>
        </p:nvSpPr>
        <p:spPr>
          <a:xfrm>
            <a:off x="827088" y="3141663"/>
            <a:ext cx="957262" cy="519112"/>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800" dirty="0">
                <a:latin typeface="Arial" panose="020B0604020202020204" pitchFamily="34" charset="0"/>
              </a:rPr>
              <a:t>图像</a:t>
            </a:r>
            <a:endParaRPr lang="zh-CN" altLang="en-US" sz="2800" dirty="0">
              <a:latin typeface="Arial" panose="020B0604020202020204" pitchFamily="34" charset="0"/>
            </a:endParaRPr>
          </a:p>
        </p:txBody>
      </p:sp>
      <p:grpSp>
        <p:nvGrpSpPr>
          <p:cNvPr id="12294" name="Group 19"/>
          <p:cNvGrpSpPr/>
          <p:nvPr/>
        </p:nvGrpSpPr>
        <p:grpSpPr>
          <a:xfrm>
            <a:off x="1296988" y="3141663"/>
            <a:ext cx="7847012" cy="1320800"/>
            <a:chOff x="258" y="2019"/>
            <a:chExt cx="4943" cy="832"/>
          </a:xfrm>
        </p:grpSpPr>
        <p:sp>
          <p:nvSpPr>
            <p:cNvPr id="12296" name="Rectangle 20"/>
            <p:cNvSpPr/>
            <p:nvPr/>
          </p:nvSpPr>
          <p:spPr>
            <a:xfrm>
              <a:off x="833" y="2047"/>
              <a:ext cx="1064" cy="292"/>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Arial" panose="020B0604020202020204" pitchFamily="34" charset="0"/>
                </a:rPr>
                <a:t>图像预处理</a:t>
              </a:r>
              <a:endParaRPr lang="zh-CN" altLang="en-US" sz="2400" dirty="0">
                <a:latin typeface="Arial" panose="020B0604020202020204" pitchFamily="34" charset="0"/>
              </a:endParaRPr>
            </a:p>
          </p:txBody>
        </p:sp>
        <p:sp>
          <p:nvSpPr>
            <p:cNvPr id="12297" name="Line 21"/>
            <p:cNvSpPr/>
            <p:nvPr/>
          </p:nvSpPr>
          <p:spPr>
            <a:xfrm>
              <a:off x="258" y="2189"/>
              <a:ext cx="576" cy="0"/>
            </a:xfrm>
            <a:prstGeom prst="line">
              <a:avLst/>
            </a:prstGeom>
            <a:ln w="28575" cap="flat" cmpd="sng">
              <a:solidFill>
                <a:schemeClr val="tx1"/>
              </a:solidFill>
              <a:prstDash val="solid"/>
              <a:headEnd type="none" w="med" len="med"/>
              <a:tailEnd type="triangle" w="med" len="med"/>
            </a:ln>
          </p:spPr>
        </p:sp>
        <p:sp>
          <p:nvSpPr>
            <p:cNvPr id="12298" name="Rectangle 22"/>
            <p:cNvSpPr/>
            <p:nvPr/>
          </p:nvSpPr>
          <p:spPr>
            <a:xfrm>
              <a:off x="2482" y="2027"/>
              <a:ext cx="1064" cy="292"/>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Arial" panose="020B0604020202020204" pitchFamily="34" charset="0"/>
                </a:rPr>
                <a:t>图像识别</a:t>
              </a:r>
              <a:endParaRPr lang="zh-CN" altLang="en-US" sz="2400" dirty="0">
                <a:latin typeface="Arial" panose="020B0604020202020204" pitchFamily="34" charset="0"/>
              </a:endParaRPr>
            </a:p>
          </p:txBody>
        </p:sp>
        <p:sp>
          <p:nvSpPr>
            <p:cNvPr id="12299" name="Line 23"/>
            <p:cNvSpPr/>
            <p:nvPr/>
          </p:nvSpPr>
          <p:spPr>
            <a:xfrm>
              <a:off x="1907" y="2169"/>
              <a:ext cx="576" cy="0"/>
            </a:xfrm>
            <a:prstGeom prst="line">
              <a:avLst/>
            </a:prstGeom>
            <a:ln w="28575" cap="flat" cmpd="sng">
              <a:solidFill>
                <a:schemeClr val="tx1"/>
              </a:solidFill>
              <a:prstDash val="solid"/>
              <a:headEnd type="none" w="med" len="med"/>
              <a:tailEnd type="triangle" w="med" len="med"/>
            </a:ln>
          </p:spPr>
        </p:sp>
        <p:sp>
          <p:nvSpPr>
            <p:cNvPr id="12300" name="Rectangle 24"/>
            <p:cNvSpPr/>
            <p:nvPr/>
          </p:nvSpPr>
          <p:spPr>
            <a:xfrm>
              <a:off x="4137" y="2019"/>
              <a:ext cx="1064" cy="292"/>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Arial" panose="020B0604020202020204" pitchFamily="34" charset="0"/>
                </a:rPr>
                <a:t>图像理解</a:t>
              </a:r>
              <a:endParaRPr lang="zh-CN" altLang="en-US" sz="2400" dirty="0">
                <a:latin typeface="Arial" panose="020B0604020202020204" pitchFamily="34" charset="0"/>
              </a:endParaRPr>
            </a:p>
          </p:txBody>
        </p:sp>
        <p:sp>
          <p:nvSpPr>
            <p:cNvPr id="12301" name="Line 25"/>
            <p:cNvSpPr/>
            <p:nvPr/>
          </p:nvSpPr>
          <p:spPr>
            <a:xfrm>
              <a:off x="3562" y="2161"/>
              <a:ext cx="576" cy="0"/>
            </a:xfrm>
            <a:prstGeom prst="line">
              <a:avLst/>
            </a:prstGeom>
            <a:ln w="28575" cap="flat" cmpd="sng">
              <a:solidFill>
                <a:schemeClr val="tx1"/>
              </a:solidFill>
              <a:prstDash val="solid"/>
              <a:headEnd type="none" w="med" len="med"/>
              <a:tailEnd type="triangle" w="med" len="med"/>
            </a:ln>
          </p:spPr>
        </p:sp>
        <p:sp>
          <p:nvSpPr>
            <p:cNvPr id="12302" name="Rectangle 26"/>
            <p:cNvSpPr/>
            <p:nvPr/>
          </p:nvSpPr>
          <p:spPr>
            <a:xfrm>
              <a:off x="1628" y="2559"/>
              <a:ext cx="1064" cy="292"/>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400" dirty="0">
                  <a:latin typeface="Arial" panose="020B0604020202020204" pitchFamily="34" charset="0"/>
                </a:rPr>
                <a:t>图像分割</a:t>
              </a:r>
              <a:endParaRPr lang="zh-CN" altLang="en-US" sz="2400" dirty="0">
                <a:latin typeface="Arial" panose="020B0604020202020204" pitchFamily="34" charset="0"/>
              </a:endParaRPr>
            </a:p>
          </p:txBody>
        </p:sp>
        <p:sp>
          <p:nvSpPr>
            <p:cNvPr id="12303" name="Line 27"/>
            <p:cNvSpPr/>
            <p:nvPr/>
          </p:nvSpPr>
          <p:spPr>
            <a:xfrm flipV="1">
              <a:off x="2153" y="2178"/>
              <a:ext cx="0" cy="390"/>
            </a:xfrm>
            <a:prstGeom prst="line">
              <a:avLst/>
            </a:prstGeom>
            <a:ln w="28575" cap="flat" cmpd="sng">
              <a:solidFill>
                <a:schemeClr val="tx1"/>
              </a:solidFill>
              <a:prstDash val="solid"/>
              <a:headEnd type="none" w="med" len="med"/>
              <a:tailEnd type="triangle" w="med" len="med"/>
            </a:ln>
          </p:spPr>
        </p:sp>
      </p:grpSp>
      <p:sp>
        <p:nvSpPr>
          <p:cNvPr id="533532" name="Text Box 28"/>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5385" name="Text Box 9"/>
          <p:cNvSpPr txBox="1">
            <a:spLocks noChangeArrowheads="1"/>
          </p:cNvSpPr>
          <p:nvPr/>
        </p:nvSpPr>
        <p:spPr bwMode="auto">
          <a:xfrm>
            <a:off x="336550" y="39497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485384" name="Text Box 8"/>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04452" name="Rectangle 2"/>
          <p:cNvSpPr>
            <a:spLocks noGrp="1"/>
          </p:cNvSpPr>
          <p:nvPr>
            <p:ph type="title"/>
          </p:nvPr>
        </p:nvSpPr>
        <p:spPr>
          <a:ln/>
        </p:spPr>
        <p:txBody>
          <a:bodyPr vert="horz" wrap="square" lIns="91440" tIns="45720" rIns="91440" bIns="45720" anchor="ctr" anchorCtr="0"/>
          <a:p>
            <a:pPr eaLnBrk="1" hangingPunct="1"/>
            <a:r>
              <a:rPr lang="zh-CN" altLang="en-IE" dirty="0"/>
              <a:t>阈值举例2</a:t>
            </a:r>
            <a:endParaRPr lang="zh-CN" altLang="en-US" dirty="0"/>
          </a:p>
        </p:txBody>
      </p:sp>
      <p:sp>
        <p:nvSpPr>
          <p:cNvPr id="104453" name="Rectangle 3"/>
          <p:cNvSpPr>
            <a:spLocks noGrp="1"/>
          </p:cNvSpPr>
          <p:nvPr>
            <p:ph idx="1"/>
          </p:nvPr>
        </p:nvSpPr>
        <p:spPr>
          <a:ln/>
        </p:spPr>
        <p:txBody>
          <a:bodyPr vert="horz" wrap="square" lIns="91440" tIns="45720" rIns="91440" bIns="45720" anchor="t" anchorCtr="0"/>
          <a:p>
            <a:pPr eaLnBrk="1" hangingPunct="1"/>
            <a:r>
              <a:rPr lang="zh-CN" altLang="en-US" dirty="0"/>
              <a:t>通过算法迭代产生全局阈值</a:t>
            </a:r>
            <a:endParaRPr lang="zh-CN" altLang="en-US" dirty="0"/>
          </a:p>
        </p:txBody>
      </p:sp>
      <p:grpSp>
        <p:nvGrpSpPr>
          <p:cNvPr id="104454" name="Group 4"/>
          <p:cNvGrpSpPr/>
          <p:nvPr/>
        </p:nvGrpSpPr>
        <p:grpSpPr>
          <a:xfrm>
            <a:off x="0" y="3376613"/>
            <a:ext cx="9144000" cy="3481387"/>
            <a:chOff x="0" y="2127"/>
            <a:chExt cx="5760" cy="2193"/>
          </a:xfrm>
        </p:grpSpPr>
        <p:pic>
          <p:nvPicPr>
            <p:cNvPr id="104455" name="Picture 5"/>
            <p:cNvPicPr>
              <a:picLocks noChangeAspect="1"/>
            </p:cNvPicPr>
            <p:nvPr/>
          </p:nvPicPr>
          <p:blipFill>
            <a:blip r:embed="rId1"/>
            <a:srcRect r="59834" b="50543"/>
            <a:stretch>
              <a:fillRect/>
            </a:stretch>
          </p:blipFill>
          <p:spPr>
            <a:xfrm>
              <a:off x="0" y="2166"/>
              <a:ext cx="1807" cy="2154"/>
            </a:xfrm>
            <a:prstGeom prst="rect">
              <a:avLst/>
            </a:prstGeom>
            <a:noFill/>
            <a:ln w="9525">
              <a:noFill/>
            </a:ln>
          </p:spPr>
        </p:pic>
        <p:pic>
          <p:nvPicPr>
            <p:cNvPr id="104456" name="Picture 6"/>
            <p:cNvPicPr>
              <a:picLocks noChangeAspect="1"/>
            </p:cNvPicPr>
            <p:nvPr/>
          </p:nvPicPr>
          <p:blipFill>
            <a:blip r:embed="rId1"/>
            <a:srcRect l="19623" t="49657" r="39417"/>
            <a:stretch>
              <a:fillRect/>
            </a:stretch>
          </p:blipFill>
          <p:spPr>
            <a:xfrm>
              <a:off x="3917" y="2127"/>
              <a:ext cx="1843" cy="2193"/>
            </a:xfrm>
            <a:prstGeom prst="rect">
              <a:avLst/>
            </a:prstGeom>
            <a:noFill/>
            <a:ln w="9525">
              <a:noFill/>
            </a:ln>
          </p:spPr>
        </p:pic>
        <p:graphicFrame>
          <p:nvGraphicFramePr>
            <p:cNvPr id="104457" name="Object 7"/>
            <p:cNvGraphicFramePr>
              <a:graphicFrameLocks noChangeAspect="1"/>
            </p:cNvGraphicFramePr>
            <p:nvPr/>
          </p:nvGraphicFramePr>
          <p:xfrm>
            <a:off x="1811" y="2608"/>
            <a:ext cx="2096" cy="1712"/>
          </p:xfrm>
          <a:graphic>
            <a:graphicData uri="http://schemas.openxmlformats.org/presentationml/2006/ole">
              <mc:AlternateContent xmlns:mc="http://schemas.openxmlformats.org/markup-compatibility/2006">
                <mc:Choice xmlns:v="urn:schemas-microsoft-com:vml" Requires="v">
                  <p:oleObj spid="_x0000_s3094" name="" r:id="rId2" imgW="2809875" imgH="2295525" progId="Paint.Picture">
                    <p:embed/>
                  </p:oleObj>
                </mc:Choice>
                <mc:Fallback>
                  <p:oleObj name="" r:id="rId2" imgW="2809875" imgH="2295525" progId="Paint.Picture">
                    <p:embed/>
                    <p:pic>
                      <p:nvPicPr>
                        <p:cNvPr id="0" name="图片 3093"/>
                        <p:cNvPicPr/>
                        <p:nvPr/>
                      </p:nvPicPr>
                      <p:blipFill>
                        <a:blip r:embed="rId3"/>
                        <a:stretch>
                          <a:fillRect/>
                        </a:stretch>
                      </p:blipFill>
                      <p:spPr>
                        <a:xfrm>
                          <a:off x="1811" y="2608"/>
                          <a:ext cx="2096" cy="1712"/>
                        </a:xfrm>
                        <a:prstGeom prst="rect">
                          <a:avLst/>
                        </a:prstGeom>
                        <a:noFill/>
                        <a:ln w="38100">
                          <a:noFill/>
                          <a:miter/>
                        </a:ln>
                      </p:spPr>
                    </p:pic>
                  </p:oleObj>
                </mc:Fallback>
              </mc:AlternateContent>
            </a:graphicData>
          </a:graphic>
        </p:graphicFrame>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7434" name="Text Box 10"/>
          <p:cNvSpPr txBox="1">
            <a:spLocks noChangeArrowheads="1"/>
          </p:cNvSpPr>
          <p:nvPr/>
        </p:nvSpPr>
        <p:spPr bwMode="auto">
          <a:xfrm>
            <a:off x="336550" y="39497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487433" name="Text Box 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06500" name="Rectangle 2"/>
          <p:cNvSpPr>
            <a:spLocks noGrp="1"/>
          </p:cNvSpPr>
          <p:nvPr>
            <p:ph type="title"/>
          </p:nvPr>
        </p:nvSpPr>
        <p:spPr>
          <a:ln/>
        </p:spPr>
        <p:txBody>
          <a:bodyPr vert="horz" wrap="square" lIns="91440" tIns="45720" rIns="91440" bIns="45720" anchor="ctr" anchorCtr="0"/>
          <a:p>
            <a:pPr eaLnBrk="1" hangingPunct="1"/>
            <a:r>
              <a:rPr lang="zh-CN" altLang="en-IE" dirty="0"/>
              <a:t>单值阈值的问题</a:t>
            </a:r>
            <a:endParaRPr lang="en-US" altLang="zh-CN" dirty="0"/>
          </a:p>
        </p:txBody>
      </p:sp>
      <p:sp>
        <p:nvSpPr>
          <p:cNvPr id="106501" name="Rectangle 3"/>
          <p:cNvSpPr>
            <a:spLocks noGrp="1"/>
          </p:cNvSpPr>
          <p:nvPr>
            <p:ph idx="1"/>
          </p:nvPr>
        </p:nvSpPr>
        <p:spPr>
          <a:ln/>
        </p:spPr>
        <p:txBody>
          <a:bodyPr vert="horz" wrap="square" lIns="91440" tIns="45720" rIns="91440" bIns="45720" anchor="t" anchorCtr="0"/>
          <a:p>
            <a:pPr eaLnBrk="1" hangingPunct="1"/>
            <a:r>
              <a:rPr lang="zh-CN" altLang="en-IE" dirty="0"/>
              <a:t>单值阈值只能对双峰直方图工作得较好</a:t>
            </a:r>
            <a:endParaRPr lang="en-IE" altLang="zh-CN" dirty="0"/>
          </a:p>
          <a:p>
            <a:pPr eaLnBrk="1" hangingPunct="1"/>
            <a:r>
              <a:rPr lang="zh-CN" altLang="en-IE" dirty="0"/>
              <a:t>对于其它类型的直方图，需要更多的阈值</a:t>
            </a:r>
            <a:endParaRPr lang="en-US" altLang="zh-CN" dirty="0"/>
          </a:p>
        </p:txBody>
      </p:sp>
      <p:grpSp>
        <p:nvGrpSpPr>
          <p:cNvPr id="106502" name="Group 4"/>
          <p:cNvGrpSpPr/>
          <p:nvPr/>
        </p:nvGrpSpPr>
        <p:grpSpPr>
          <a:xfrm>
            <a:off x="0" y="2814638"/>
            <a:ext cx="9144000" cy="4043362"/>
            <a:chOff x="1081" y="2216"/>
            <a:chExt cx="3173" cy="1220"/>
          </a:xfrm>
        </p:grpSpPr>
        <p:pic>
          <p:nvPicPr>
            <p:cNvPr id="106503" name="Picture 5"/>
            <p:cNvPicPr>
              <a:picLocks noChangeAspect="1"/>
            </p:cNvPicPr>
            <p:nvPr/>
          </p:nvPicPr>
          <p:blipFill>
            <a:blip r:embed="rId1"/>
            <a:srcRect b="29030"/>
            <a:stretch>
              <a:fillRect/>
            </a:stretch>
          </p:blipFill>
          <p:spPr>
            <a:xfrm>
              <a:off x="1081" y="2297"/>
              <a:ext cx="3173" cy="1083"/>
            </a:xfrm>
            <a:prstGeom prst="rect">
              <a:avLst/>
            </a:prstGeom>
            <a:noFill/>
            <a:ln w="9525">
              <a:noFill/>
            </a:ln>
          </p:spPr>
        </p:pic>
        <p:sp>
          <p:nvSpPr>
            <p:cNvPr id="106504" name="Line 6"/>
            <p:cNvSpPr/>
            <p:nvPr/>
          </p:nvSpPr>
          <p:spPr>
            <a:xfrm flipH="1" flipV="1">
              <a:off x="2057" y="2216"/>
              <a:ext cx="7" cy="1104"/>
            </a:xfrm>
            <a:prstGeom prst="line">
              <a:avLst/>
            </a:prstGeom>
            <a:ln w="12700" cap="flat" cmpd="sng">
              <a:solidFill>
                <a:srgbClr val="FF6600"/>
              </a:solidFill>
              <a:prstDash val="dash"/>
              <a:headEnd type="none" w="med" len="med"/>
              <a:tailEnd type="none" w="med" len="med"/>
            </a:ln>
          </p:spPr>
        </p:sp>
        <p:sp>
          <p:nvSpPr>
            <p:cNvPr id="106505" name="Line 7"/>
            <p:cNvSpPr/>
            <p:nvPr/>
          </p:nvSpPr>
          <p:spPr>
            <a:xfrm flipH="1" flipV="1">
              <a:off x="3201" y="2243"/>
              <a:ext cx="9" cy="1193"/>
            </a:xfrm>
            <a:prstGeom prst="line">
              <a:avLst/>
            </a:prstGeom>
            <a:ln w="12700" cap="flat" cmpd="sng">
              <a:solidFill>
                <a:srgbClr val="FF6600"/>
              </a:solidFill>
              <a:prstDash val="dash"/>
              <a:headEnd type="none" w="med" len="med"/>
              <a:tailEnd type="none" w="med" len="med"/>
            </a:ln>
          </p:spPr>
        </p:sp>
        <p:sp>
          <p:nvSpPr>
            <p:cNvPr id="106506" name="Line 8"/>
            <p:cNvSpPr/>
            <p:nvPr/>
          </p:nvSpPr>
          <p:spPr>
            <a:xfrm flipH="1" flipV="1">
              <a:off x="3550" y="2229"/>
              <a:ext cx="9" cy="1193"/>
            </a:xfrm>
            <a:prstGeom prst="line">
              <a:avLst/>
            </a:prstGeom>
            <a:ln w="12700" cap="flat" cmpd="sng">
              <a:solidFill>
                <a:srgbClr val="FF6600"/>
              </a:solidFill>
              <a:prstDash val="dash"/>
              <a:headEnd type="none" w="med" len="med"/>
              <a:tailEnd type="none" w="med" len="med"/>
            </a:ln>
          </p:spPr>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2"/>
          <p:cNvSpPr>
            <a:spLocks noGrp="1"/>
          </p:cNvSpPr>
          <p:nvPr>
            <p:ph type="title"/>
          </p:nvPr>
        </p:nvSpPr>
        <p:spPr>
          <a:ln/>
        </p:spPr>
        <p:txBody>
          <a:bodyPr vert="horz" wrap="square" lIns="91440" tIns="45720" rIns="91440" bIns="45720" anchor="ctr" anchorCtr="0"/>
          <a:p>
            <a:pPr eaLnBrk="1" hangingPunct="1"/>
            <a:r>
              <a:rPr lang="zh-CN" altLang="en-IE" dirty="0"/>
              <a:t>单值阈值和光照</a:t>
            </a:r>
            <a:endParaRPr lang="en-US" altLang="zh-CN" dirty="0"/>
          </a:p>
        </p:txBody>
      </p:sp>
      <p:sp>
        <p:nvSpPr>
          <p:cNvPr id="108547" name="Rectangle 3"/>
          <p:cNvSpPr>
            <a:spLocks noGrp="1"/>
          </p:cNvSpPr>
          <p:nvPr>
            <p:ph idx="1"/>
          </p:nvPr>
        </p:nvSpPr>
        <p:spPr>
          <a:ln/>
        </p:spPr>
        <p:txBody>
          <a:bodyPr vert="horz" wrap="square" lIns="91440" tIns="45720" rIns="91440" bIns="45720" anchor="t" anchorCtr="0"/>
          <a:p>
            <a:pPr eaLnBrk="1" hangingPunct="1"/>
            <a:r>
              <a:rPr lang="zh-CN" altLang="en-IE" dirty="0"/>
              <a:t>不均匀的光照会使单值阈值方案失效</a:t>
            </a:r>
            <a:endParaRPr lang="en-US" altLang="zh-CN" dirty="0"/>
          </a:p>
        </p:txBody>
      </p:sp>
      <p:grpSp>
        <p:nvGrpSpPr>
          <p:cNvPr id="108548" name="Group 4"/>
          <p:cNvGrpSpPr/>
          <p:nvPr/>
        </p:nvGrpSpPr>
        <p:grpSpPr>
          <a:xfrm>
            <a:off x="1027113" y="2119313"/>
            <a:ext cx="7329487" cy="3978275"/>
            <a:chOff x="620" y="913"/>
            <a:chExt cx="4617" cy="2506"/>
          </a:xfrm>
        </p:grpSpPr>
        <p:pic>
          <p:nvPicPr>
            <p:cNvPr id="108550" name="Picture 5"/>
            <p:cNvPicPr>
              <a:picLocks noChangeAspect="1"/>
            </p:cNvPicPr>
            <p:nvPr/>
          </p:nvPicPr>
          <p:blipFill>
            <a:blip r:embed="rId1"/>
            <a:srcRect t="66454" r="19046"/>
            <a:stretch>
              <a:fillRect/>
            </a:stretch>
          </p:blipFill>
          <p:spPr>
            <a:xfrm>
              <a:off x="620" y="2173"/>
              <a:ext cx="3097" cy="1244"/>
            </a:xfrm>
            <a:prstGeom prst="rect">
              <a:avLst/>
            </a:prstGeom>
            <a:noFill/>
            <a:ln w="9525">
              <a:noFill/>
            </a:ln>
          </p:spPr>
        </p:pic>
        <p:pic>
          <p:nvPicPr>
            <p:cNvPr id="108551" name="Picture 6"/>
            <p:cNvPicPr>
              <a:picLocks noChangeAspect="1"/>
            </p:cNvPicPr>
            <p:nvPr/>
          </p:nvPicPr>
          <p:blipFill>
            <a:blip r:embed="rId1"/>
            <a:srcRect l="20078" r="39122" b="66971"/>
            <a:stretch>
              <a:fillRect/>
            </a:stretch>
          </p:blipFill>
          <p:spPr>
            <a:xfrm>
              <a:off x="620" y="913"/>
              <a:ext cx="1561" cy="1225"/>
            </a:xfrm>
            <a:prstGeom prst="rect">
              <a:avLst/>
            </a:prstGeom>
            <a:noFill/>
            <a:ln w="9525">
              <a:noFill/>
            </a:ln>
          </p:spPr>
        </p:pic>
        <p:pic>
          <p:nvPicPr>
            <p:cNvPr id="108552" name="Picture 7"/>
            <p:cNvPicPr>
              <a:picLocks noChangeAspect="1"/>
            </p:cNvPicPr>
            <p:nvPr/>
          </p:nvPicPr>
          <p:blipFill>
            <a:blip r:embed="rId1"/>
            <a:srcRect t="33363" r="59729" b="34032"/>
            <a:stretch>
              <a:fillRect/>
            </a:stretch>
          </p:blipFill>
          <p:spPr>
            <a:xfrm>
              <a:off x="2138" y="920"/>
              <a:ext cx="1541" cy="1210"/>
            </a:xfrm>
            <a:prstGeom prst="rect">
              <a:avLst/>
            </a:prstGeom>
            <a:noFill/>
            <a:ln w="9525">
              <a:noFill/>
            </a:ln>
          </p:spPr>
        </p:pic>
        <p:pic>
          <p:nvPicPr>
            <p:cNvPr id="108553" name="Picture 8"/>
            <p:cNvPicPr>
              <a:picLocks noChangeAspect="1"/>
            </p:cNvPicPr>
            <p:nvPr/>
          </p:nvPicPr>
          <p:blipFill>
            <a:blip r:embed="rId2"/>
            <a:srcRect l="59723" b="49637"/>
            <a:stretch>
              <a:fillRect/>
            </a:stretch>
          </p:blipFill>
          <p:spPr>
            <a:xfrm>
              <a:off x="3675" y="2159"/>
              <a:ext cx="1562" cy="1260"/>
            </a:xfrm>
            <a:prstGeom prst="rect">
              <a:avLst/>
            </a:prstGeom>
            <a:noFill/>
            <a:ln w="9525">
              <a:noFill/>
            </a:ln>
          </p:spPr>
        </p:pic>
        <p:pic>
          <p:nvPicPr>
            <p:cNvPr id="108554" name="Picture 9"/>
            <p:cNvPicPr>
              <a:picLocks noChangeAspect="1"/>
            </p:cNvPicPr>
            <p:nvPr/>
          </p:nvPicPr>
          <p:blipFill>
            <a:blip r:embed="rId1">
              <a:biLevel thresh="50000"/>
              <a:grayscl/>
            </a:blip>
            <a:srcRect l="20056" r="39137" b="66977"/>
            <a:stretch>
              <a:fillRect/>
            </a:stretch>
          </p:blipFill>
          <p:spPr>
            <a:xfrm>
              <a:off x="3666" y="913"/>
              <a:ext cx="1561" cy="1225"/>
            </a:xfrm>
            <a:prstGeom prst="rect">
              <a:avLst/>
            </a:prstGeom>
            <a:noFill/>
            <a:ln w="9525">
              <a:noFill/>
            </a:ln>
          </p:spPr>
        </p:pic>
      </p:grpSp>
      <p:sp>
        <p:nvSpPr>
          <p:cNvPr id="489482" name="Text Box 10"/>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2"/>
          <p:cNvSpPr>
            <a:spLocks noGrp="1"/>
          </p:cNvSpPr>
          <p:nvPr>
            <p:ph type="title"/>
          </p:nvPr>
        </p:nvSpPr>
        <p:spPr>
          <a:ln/>
        </p:spPr>
        <p:txBody>
          <a:bodyPr vert="horz" wrap="square" lIns="91440" tIns="45720" rIns="91440" bIns="45720" anchor="ctr" anchorCtr="0"/>
          <a:p>
            <a:pPr eaLnBrk="1" hangingPunct="1"/>
            <a:r>
              <a:rPr lang="zh-CN" altLang="en-IE" dirty="0"/>
              <a:t>基本的自适应阈值</a:t>
            </a:r>
            <a:endParaRPr lang="en-US" altLang="zh-CN" dirty="0"/>
          </a:p>
        </p:txBody>
      </p:sp>
      <p:sp>
        <p:nvSpPr>
          <p:cNvPr id="110595" name="Rectangle 3"/>
          <p:cNvSpPr>
            <a:spLocks noGrp="1"/>
          </p:cNvSpPr>
          <p:nvPr>
            <p:ph idx="1"/>
          </p:nvPr>
        </p:nvSpPr>
        <p:spPr>
          <a:ln/>
        </p:spPr>
        <p:txBody>
          <a:bodyPr vert="horz" wrap="square" lIns="91440" tIns="45720" rIns="91440" bIns="45720" anchor="t" anchorCtr="0"/>
          <a:p>
            <a:pPr eaLnBrk="1" hangingPunct="1"/>
            <a:r>
              <a:rPr lang="zh-CN" altLang="en-IE" dirty="0"/>
              <a:t>解决单值阈值无法工作的一个方法是将图像分割为子图像，并分别进行阈值化处理</a:t>
            </a:r>
            <a:endParaRPr lang="en-IE" altLang="zh-CN" dirty="0"/>
          </a:p>
          <a:p>
            <a:pPr eaLnBrk="1" hangingPunct="1"/>
            <a:r>
              <a:rPr lang="zh-CN" altLang="en-IE" dirty="0"/>
              <a:t>由于每个像素的阈值依赖于其在图像中的位置，因此称为自适应</a:t>
            </a:r>
            <a:r>
              <a:rPr lang="en-IE" altLang="zh-CN" dirty="0"/>
              <a:t>（adaptive）</a:t>
            </a:r>
            <a:r>
              <a:rPr lang="zh-CN" altLang="en-IE" dirty="0"/>
              <a:t>阈值</a:t>
            </a:r>
            <a:endParaRPr lang="zh-CN" altLang="en-US" dirty="0"/>
          </a:p>
        </p:txBody>
      </p:sp>
      <p:sp>
        <p:nvSpPr>
          <p:cNvPr id="491524"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2"/>
          <p:cNvSpPr>
            <a:spLocks noGrp="1"/>
          </p:cNvSpPr>
          <p:nvPr>
            <p:ph type="title"/>
          </p:nvPr>
        </p:nvSpPr>
        <p:spPr>
          <a:ln/>
        </p:spPr>
        <p:txBody>
          <a:bodyPr vert="horz" wrap="square" lIns="91440" tIns="45720" rIns="91440" bIns="45720" anchor="ctr" anchorCtr="0"/>
          <a:p>
            <a:pPr eaLnBrk="1" hangingPunct="1"/>
            <a:r>
              <a:rPr lang="zh-CN" altLang="en-IE" dirty="0"/>
              <a:t>基本的自适应阈值举例</a:t>
            </a:r>
            <a:endParaRPr lang="zh-CN" altLang="en-IE" dirty="0"/>
          </a:p>
        </p:txBody>
      </p:sp>
      <p:sp>
        <p:nvSpPr>
          <p:cNvPr id="112643" name="Rectangle 3"/>
          <p:cNvSpPr>
            <a:spLocks noGrp="1"/>
          </p:cNvSpPr>
          <p:nvPr>
            <p:ph idx="1"/>
          </p:nvPr>
        </p:nvSpPr>
        <p:spPr>
          <a:ln/>
        </p:spPr>
        <p:txBody>
          <a:bodyPr vert="horz" wrap="square" lIns="91440" tIns="45720" rIns="91440" bIns="45720" anchor="t" anchorCtr="0"/>
          <a:p>
            <a:pPr eaLnBrk="1" hangingPunct="1"/>
            <a:r>
              <a:rPr lang="zh-CN" altLang="en-IE" dirty="0"/>
              <a:t>下图为对前面提到的图像进行自适应阈值后的图像</a:t>
            </a:r>
            <a:endParaRPr lang="en-IE" altLang="zh-CN" dirty="0"/>
          </a:p>
          <a:p>
            <a:pPr eaLnBrk="1" hangingPunct="1"/>
            <a:r>
              <a:rPr lang="zh-CN" altLang="en-IE" dirty="0"/>
              <a:t>我们看到图像得到了改善，但是需要对出错的图像进行进一步的细分，从而得到更好的效果</a:t>
            </a:r>
            <a:endParaRPr lang="en-US" altLang="zh-CN" dirty="0"/>
          </a:p>
        </p:txBody>
      </p:sp>
      <p:pic>
        <p:nvPicPr>
          <p:cNvPr id="112644" name="Picture 4"/>
          <p:cNvPicPr>
            <a:picLocks noChangeAspect="1"/>
          </p:cNvPicPr>
          <p:nvPr/>
        </p:nvPicPr>
        <p:blipFill>
          <a:blip r:embed="rId1"/>
          <a:srcRect l="19243" t="49608"/>
          <a:stretch>
            <a:fillRect/>
          </a:stretch>
        </p:blipFill>
        <p:spPr>
          <a:xfrm>
            <a:off x="0" y="3178175"/>
            <a:ext cx="9144000" cy="3679825"/>
          </a:xfrm>
          <a:prstGeom prst="rect">
            <a:avLst/>
          </a:prstGeom>
          <a:noFill/>
          <a:ln w="9525">
            <a:noFill/>
          </a:ln>
        </p:spPr>
      </p:pic>
      <p:sp>
        <p:nvSpPr>
          <p:cNvPr id="49357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Text Box 4"/>
          <p:cNvSpPr txBox="1"/>
          <p:nvPr/>
        </p:nvSpPr>
        <p:spPr>
          <a:xfrm>
            <a:off x="1476375" y="773113"/>
            <a:ext cx="7515225" cy="40005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zh-CN" altLang="en-US" sz="2400" b="1" dirty="0"/>
              <a:t>区域生长 </a:t>
            </a:r>
            <a:endParaRPr lang="zh-CN" altLang="en-US" sz="2400" b="1" dirty="0"/>
          </a:p>
          <a:p>
            <a:pPr marL="0" lvl="0" indent="0" algn="just" eaLnBrk="1" hangingPunct="1">
              <a:lnSpc>
                <a:spcPct val="168000"/>
              </a:lnSpc>
              <a:spcBef>
                <a:spcPct val="50000"/>
              </a:spcBef>
              <a:buClrTx/>
              <a:buSzTx/>
              <a:buFontTx/>
              <a:buNone/>
            </a:pPr>
            <a:r>
              <a:rPr lang="zh-CN" altLang="en-US" sz="2400" b="1" dirty="0"/>
              <a:t>        分割的目的是把一幅图像划分成一些区域， 最直接的方法就是把一幅图像分成满足某种判据的区域，也就是说， 把点组成区域。为了实现分组， 首先要确定区域的数目， 其次要确定一个区域与其他区域相区别的特征， 最后还要产生有意义分割的相似性判据。         </a:t>
            </a:r>
            <a:endParaRPr lang="zh-CN" altLang="en-US" sz="2400" b="1" dirty="0"/>
          </a:p>
        </p:txBody>
      </p:sp>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Text Box 4"/>
          <p:cNvSpPr txBox="1"/>
          <p:nvPr/>
        </p:nvSpPr>
        <p:spPr>
          <a:xfrm>
            <a:off x="1692275" y="860425"/>
            <a:ext cx="7223125" cy="5927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分割区域的一种方法叫区域生长或区域生成。假定区域的数目以及在每个区域中单个点的位置已知，则从一个已知点开始， 加上与已知点相似的邻近点形成一个区域。相似性准则可以是灰度级、 彩色、 组织、 梯度或其他特性， 相似性的测度可以由所确定的阈值来判定。方法是从满足检测准则的点开始， 在各个方向上生长区域，当其邻近点满足检测准则就并入小块区域中。当新的点被合并后再用新的区域重复这一过程， 直到没有可接受的邻近点时生成过程终止。 </a:t>
            </a:r>
            <a:endParaRPr lang="zh-CN" altLang="en-US" sz="2400" b="1" dirty="0"/>
          </a:p>
        </p:txBody>
      </p:sp>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Text Box 4"/>
          <p:cNvSpPr txBox="1"/>
          <p:nvPr/>
        </p:nvSpPr>
        <p:spPr>
          <a:xfrm>
            <a:off x="1692275" y="914400"/>
            <a:ext cx="7299325" cy="40370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78000"/>
              </a:lnSpc>
              <a:spcBef>
                <a:spcPct val="50000"/>
              </a:spcBef>
              <a:buClrTx/>
              <a:buSzTx/>
              <a:buFontTx/>
              <a:buNone/>
            </a:pPr>
            <a:r>
              <a:rPr lang="en-US" altLang="zh-CN" sz="2400" b="1" dirty="0"/>
              <a:t>        </a:t>
            </a:r>
            <a:r>
              <a:rPr lang="zh-CN" altLang="en-US" sz="2400" b="1" dirty="0"/>
              <a:t>图</a:t>
            </a:r>
            <a:r>
              <a:rPr lang="en-US" altLang="zh-CN" sz="2400" b="1" dirty="0"/>
              <a:t>5-5</a:t>
            </a:r>
            <a:r>
              <a:rPr lang="zh-CN" altLang="en-US" sz="2400" b="1" dirty="0"/>
              <a:t>给出一个简单的例子。此例的相似性准则是邻近点的灰度级与物体的平均灰度级的差小于</a:t>
            </a:r>
            <a:r>
              <a:rPr lang="en-US" altLang="zh-CN" sz="2400" b="1" dirty="0"/>
              <a:t>2</a:t>
            </a:r>
            <a:r>
              <a:rPr lang="zh-CN" altLang="en-US" sz="2400" b="1" dirty="0"/>
              <a:t>。图中被接受的点和起始点均用下划线标出， 其中（</a:t>
            </a:r>
            <a:r>
              <a:rPr lang="en-US" altLang="zh-CN" sz="2400" b="1" dirty="0"/>
              <a:t>a</a:t>
            </a:r>
            <a:r>
              <a:rPr lang="zh-CN" altLang="en-US" sz="2400" b="1" dirty="0"/>
              <a:t>）图是输入图像；（</a:t>
            </a:r>
            <a:r>
              <a:rPr lang="en-US" altLang="zh-CN" sz="2400" b="1" dirty="0"/>
              <a:t>b</a:t>
            </a:r>
            <a:r>
              <a:rPr lang="zh-CN" altLang="en-US" sz="2400" b="1" dirty="0"/>
              <a:t>）图是第一步接受的邻近点； （</a:t>
            </a:r>
            <a:r>
              <a:rPr lang="en-US" altLang="zh-CN" sz="2400" b="1" dirty="0"/>
              <a:t>c</a:t>
            </a:r>
            <a:r>
              <a:rPr lang="zh-CN" altLang="en-US" sz="2400" b="1" dirty="0"/>
              <a:t>）图是第二步接受的邻近点； （</a:t>
            </a:r>
            <a:r>
              <a:rPr lang="en-US" altLang="zh-CN" sz="2400" b="1" dirty="0"/>
              <a:t>d</a:t>
            </a:r>
            <a:r>
              <a:rPr lang="zh-CN" altLang="en-US" sz="2400" b="1" dirty="0"/>
              <a:t>）图是从</a:t>
            </a:r>
            <a:r>
              <a:rPr lang="en-US" altLang="zh-CN" sz="2400" b="1" dirty="0"/>
              <a:t>6</a:t>
            </a:r>
            <a:r>
              <a:rPr lang="zh-CN" altLang="en-US" sz="2400" b="1" dirty="0"/>
              <a:t>开始生成的结果。 </a:t>
            </a:r>
            <a:endParaRPr lang="zh-CN" altLang="en-US" sz="2400" b="1" dirty="0"/>
          </a:p>
        </p:txBody>
      </p:sp>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Text Box 4"/>
          <p:cNvSpPr txBox="1"/>
          <p:nvPr/>
        </p:nvSpPr>
        <p:spPr>
          <a:xfrm>
            <a:off x="3276600" y="5334000"/>
            <a:ext cx="287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t>图</a:t>
            </a:r>
            <a:r>
              <a:rPr lang="en-US" altLang="zh-CN" sz="2400" b="1" dirty="0"/>
              <a:t>5-5 </a:t>
            </a:r>
            <a:r>
              <a:rPr lang="zh-CN" altLang="en-US" sz="2400" b="1" dirty="0"/>
              <a:t>区域生长示例 </a:t>
            </a:r>
            <a:endParaRPr lang="zh-CN" altLang="en-US" sz="2400" b="1" dirty="0"/>
          </a:p>
        </p:txBody>
      </p:sp>
      <p:pic>
        <p:nvPicPr>
          <p:cNvPr id="117763" name="Picture 5" descr="D:\待加工书稿\wp\Img00004.JPG"/>
          <p:cNvPicPr>
            <a:picLocks noChangeAspect="1"/>
          </p:cNvPicPr>
          <p:nvPr/>
        </p:nvPicPr>
        <p:blipFill>
          <a:blip r:embed="rId1"/>
          <a:stretch>
            <a:fillRect/>
          </a:stretch>
        </p:blipFill>
        <p:spPr>
          <a:xfrm>
            <a:off x="639763" y="1700213"/>
            <a:ext cx="8534400" cy="2520950"/>
          </a:xfrm>
          <a:prstGeom prst="rect">
            <a:avLst/>
          </a:prstGeom>
          <a:noFill/>
          <a:ln w="9525">
            <a:noFill/>
          </a:ln>
        </p:spPr>
      </p:pic>
      <p:sp>
        <p:nvSpPr>
          <p:cNvPr id="4"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Text Box 4"/>
          <p:cNvSpPr txBox="1"/>
          <p:nvPr/>
        </p:nvSpPr>
        <p:spPr>
          <a:xfrm>
            <a:off x="1187450" y="1196975"/>
            <a:ext cx="7727950" cy="3046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200000"/>
              </a:lnSpc>
              <a:spcBef>
                <a:spcPct val="50000"/>
              </a:spcBef>
              <a:buClrTx/>
              <a:buSzTx/>
              <a:buFontTx/>
              <a:buNone/>
            </a:pPr>
            <a:r>
              <a:rPr lang="en-US" altLang="zh-CN" sz="2400" b="1" dirty="0"/>
              <a:t>        </a:t>
            </a:r>
            <a:r>
              <a:rPr lang="zh-CN" altLang="en-US" sz="2400" b="1" dirty="0"/>
              <a:t>当生成任意物体时，接收准则可以结构为基础， 而不是以灰度级或对比度为基础。为了把候选的小群点包含在物体中， 可以检测这些小群点，而不是检测单个点， 如果它们的结构与物体的结构足够相似时就接受它们。 </a:t>
            </a:r>
            <a:endParaRPr lang="zh-CN" altLang="en-US" sz="2400" b="1" dirty="0"/>
          </a:p>
        </p:txBody>
      </p:sp>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idx="1"/>
          </p:nvPr>
        </p:nvSpPr>
        <p:spPr>
          <a:xfrm>
            <a:off x="1042988" y="836613"/>
            <a:ext cx="7772400" cy="5516562"/>
          </a:xfrm>
          <a:ln/>
        </p:spPr>
        <p:txBody>
          <a:bodyPr vert="horz" wrap="square" lIns="91440" tIns="45720" rIns="91440" bIns="45720" anchor="t" anchorCtr="0"/>
          <a:p>
            <a:pPr eaLnBrk="1" hangingPunct="1">
              <a:lnSpc>
                <a:spcPct val="80000"/>
              </a:lnSpc>
            </a:pPr>
            <a:r>
              <a:rPr lang="zh-CN" altLang="en-IE" sz="2400" dirty="0"/>
              <a:t>图像处理与分析理论中，一个非常棘手的问题——图像分割（</a:t>
            </a:r>
            <a:r>
              <a:rPr lang="en-IE" altLang="zh-CN" sz="2400" dirty="0"/>
              <a:t>Image Segmentation）：</a:t>
            </a:r>
            <a:endParaRPr lang="en-IE" altLang="zh-CN" sz="2400" dirty="0"/>
          </a:p>
          <a:p>
            <a:pPr eaLnBrk="1" hangingPunct="1">
              <a:lnSpc>
                <a:spcPct val="80000"/>
              </a:lnSpc>
            </a:pPr>
            <a:r>
              <a:rPr lang="zh-CN" altLang="en-IE" sz="2400" dirty="0"/>
              <a:t>图像分割方法：</a:t>
            </a:r>
            <a:endParaRPr lang="zh-CN" altLang="en-IE" sz="2400" dirty="0"/>
          </a:p>
          <a:p>
            <a:pPr eaLnBrk="1" hangingPunct="1">
              <a:lnSpc>
                <a:spcPct val="80000"/>
              </a:lnSpc>
              <a:spcBef>
                <a:spcPct val="50000"/>
              </a:spcBef>
              <a:buClrTx/>
              <a:buSzTx/>
              <a:buFontTx/>
              <a:buNone/>
            </a:pPr>
            <a:r>
              <a:rPr lang="zh-CN" altLang="en-US" sz="2000" dirty="0"/>
              <a:t>	  </a:t>
            </a:r>
            <a:r>
              <a:rPr lang="en-US" altLang="zh-CN" sz="2000" dirty="0"/>
              <a:t>1</a:t>
            </a:r>
            <a:r>
              <a:rPr lang="zh-CN" altLang="en-US" sz="2000" dirty="0"/>
              <a:t>、是将各像素划归到相应物体或区域的像素聚类方法</a:t>
            </a:r>
            <a:r>
              <a:rPr lang="en-US" altLang="zh-CN" sz="2000" dirty="0"/>
              <a:t>, </a:t>
            </a:r>
            <a:r>
              <a:rPr lang="zh-CN" altLang="en-US" sz="2000" dirty="0"/>
              <a:t>即区域法；</a:t>
            </a:r>
            <a:endParaRPr lang="zh-CN" altLang="en-US" sz="2000" dirty="0"/>
          </a:p>
          <a:p>
            <a:pPr eaLnBrk="1" hangingPunct="1">
              <a:lnSpc>
                <a:spcPct val="80000"/>
              </a:lnSpc>
              <a:spcBef>
                <a:spcPct val="50000"/>
              </a:spcBef>
              <a:buClrTx/>
              <a:buSzTx/>
              <a:buFontTx/>
              <a:buNone/>
            </a:pPr>
            <a:r>
              <a:rPr lang="zh-CN" altLang="en-US" sz="2000" dirty="0"/>
              <a:t>     </a:t>
            </a:r>
            <a:r>
              <a:rPr lang="en-US" altLang="zh-CN" sz="2000" dirty="0"/>
              <a:t>2</a:t>
            </a:r>
            <a:r>
              <a:rPr lang="zh-CN" altLang="en-US" sz="2000" dirty="0"/>
              <a:t>、是通过直接确定区域间的边界来实现分割的边界方法；</a:t>
            </a:r>
            <a:endParaRPr lang="zh-CN" altLang="en-US" sz="2000" dirty="0"/>
          </a:p>
          <a:p>
            <a:pPr eaLnBrk="1" hangingPunct="1">
              <a:lnSpc>
                <a:spcPct val="80000"/>
              </a:lnSpc>
              <a:spcBef>
                <a:spcPct val="50000"/>
              </a:spcBef>
              <a:buClrTx/>
              <a:buSzTx/>
              <a:buFontTx/>
              <a:buNone/>
            </a:pPr>
            <a:r>
              <a:rPr lang="en-US" altLang="zh-CN" sz="2000" dirty="0"/>
              <a:t>     3</a:t>
            </a:r>
            <a:r>
              <a:rPr lang="zh-CN" altLang="en-US" sz="2000" dirty="0"/>
              <a:t>、是首先检测边缘像素， 再将边缘像素连接起来构成边界形成分割。在图像分割技术中， 最常用的是利用阈值化处理进行的图像分割。</a:t>
            </a:r>
            <a:endParaRPr lang="zh-CN" altLang="en-US" sz="2000" dirty="0"/>
          </a:p>
          <a:p>
            <a:pPr algn="ctr" eaLnBrk="1" hangingPunct="1">
              <a:lnSpc>
                <a:spcPct val="80000"/>
              </a:lnSpc>
              <a:spcBef>
                <a:spcPct val="50000"/>
              </a:spcBef>
              <a:buClrTx/>
              <a:buSzTx/>
              <a:buFontTx/>
              <a:buNone/>
            </a:pPr>
            <a:endParaRPr lang="zh-CN" altLang="en-IE" sz="2800" dirty="0"/>
          </a:p>
          <a:p>
            <a:pPr algn="ctr" eaLnBrk="1" hangingPunct="1">
              <a:lnSpc>
                <a:spcPct val="80000"/>
              </a:lnSpc>
              <a:spcBef>
                <a:spcPct val="50000"/>
              </a:spcBef>
              <a:buClrTx/>
              <a:buSzTx/>
              <a:buFontTx/>
              <a:buNone/>
            </a:pPr>
            <a:r>
              <a:rPr lang="zh-CN" altLang="en-IE" sz="2800" dirty="0"/>
              <a:t>内容：</a:t>
            </a:r>
            <a:endParaRPr lang="zh-CN" altLang="en-IE" sz="2800" dirty="0"/>
          </a:p>
          <a:p>
            <a:pPr lvl="1" eaLnBrk="1" hangingPunct="1">
              <a:lnSpc>
                <a:spcPct val="80000"/>
              </a:lnSpc>
            </a:pPr>
            <a:r>
              <a:rPr lang="zh-CN" altLang="en-US" sz="2000" dirty="0"/>
              <a:t>图像分割</a:t>
            </a:r>
            <a:endParaRPr lang="zh-CN" altLang="en-US" sz="2000" dirty="0"/>
          </a:p>
          <a:p>
            <a:pPr lvl="1" eaLnBrk="1" hangingPunct="1">
              <a:lnSpc>
                <a:spcPct val="80000"/>
              </a:lnSpc>
            </a:pPr>
            <a:r>
              <a:rPr lang="zh-CN" altLang="en-US" sz="2000" dirty="0"/>
              <a:t>阈值选择与阈值化处理</a:t>
            </a:r>
            <a:endParaRPr lang="zh-CN" altLang="en-US" sz="2000" dirty="0"/>
          </a:p>
          <a:p>
            <a:pPr lvl="1" eaLnBrk="1" hangingPunct="1">
              <a:lnSpc>
                <a:spcPct val="80000"/>
              </a:lnSpc>
            </a:pPr>
            <a:r>
              <a:rPr lang="zh-CN" altLang="en-US" sz="2000" dirty="0"/>
              <a:t>边界提取和轮廓跟踪</a:t>
            </a:r>
            <a:endParaRPr lang="zh-CN" altLang="en-US" sz="2000" dirty="0"/>
          </a:p>
          <a:p>
            <a:pPr lvl="1" eaLnBrk="1" hangingPunct="1">
              <a:lnSpc>
                <a:spcPct val="80000"/>
              </a:lnSpc>
            </a:pPr>
            <a:r>
              <a:rPr lang="en-US" altLang="zh-CN" sz="2000" dirty="0"/>
              <a:t>Hough</a:t>
            </a:r>
            <a:r>
              <a:rPr lang="zh-CN" altLang="en-US" sz="2000" dirty="0"/>
              <a:t>变换</a:t>
            </a:r>
            <a:r>
              <a:rPr lang="zh-CN" altLang="en-US" sz="2400" dirty="0"/>
              <a:t> </a:t>
            </a:r>
            <a:endParaRPr lang="en-US" altLang="zh-CN" sz="2400" dirty="0"/>
          </a:p>
        </p:txBody>
      </p:sp>
      <p:sp>
        <p:nvSpPr>
          <p:cNvPr id="524291" name="Text Box 3"/>
          <p:cNvSpPr txBox="1">
            <a:spLocks noChangeArrowheads="1"/>
          </p:cNvSpPr>
          <p:nvPr/>
        </p:nvSpPr>
        <p:spPr bwMode="auto">
          <a:xfrm>
            <a:off x="120650" y="3760788"/>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524292"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4341" name="Rectangle 5"/>
          <p:cNvSpPr/>
          <p:nvPr/>
        </p:nvSpPr>
        <p:spPr>
          <a:xfrm>
            <a:off x="161925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图象的分割和边缘检测</a:t>
            </a:r>
            <a:endParaRPr lang="en-US" altLang="zh-CN" sz="4800" dirty="0">
              <a:solidFill>
                <a:schemeClr val="tx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9810" name="图片 2"/>
          <p:cNvPicPr>
            <a:picLocks noChangeAspect="1"/>
          </p:cNvPicPr>
          <p:nvPr/>
        </p:nvPicPr>
        <p:blipFill>
          <a:blip r:embed="rId1"/>
          <a:stretch>
            <a:fillRect/>
          </a:stretch>
        </p:blipFill>
        <p:spPr>
          <a:xfrm>
            <a:off x="1403350" y="1412875"/>
            <a:ext cx="7345363" cy="4002088"/>
          </a:xfrm>
          <a:prstGeom prst="rect">
            <a:avLst/>
          </a:prstGeom>
          <a:noFill/>
          <a:ln w="9525">
            <a:noFill/>
          </a:ln>
        </p:spPr>
      </p:pic>
      <p:sp>
        <p:nvSpPr>
          <p:cNvPr id="5"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19812" name="Text Box 4"/>
          <p:cNvSpPr txBox="1"/>
          <p:nvPr/>
        </p:nvSpPr>
        <p:spPr>
          <a:xfrm>
            <a:off x="2843213" y="333375"/>
            <a:ext cx="2351087"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t>区域分裂与合并</a:t>
            </a:r>
            <a:endParaRPr lang="zh-CN" altLang="en-US" sz="2400" b="1" dirty="0"/>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0834" name="图片 1"/>
          <p:cNvPicPr>
            <a:picLocks noChangeAspect="1"/>
          </p:cNvPicPr>
          <p:nvPr/>
        </p:nvPicPr>
        <p:blipFill>
          <a:blip r:embed="rId1"/>
          <a:stretch>
            <a:fillRect/>
          </a:stretch>
        </p:blipFill>
        <p:spPr>
          <a:xfrm>
            <a:off x="1403350" y="893763"/>
            <a:ext cx="7129463" cy="5702300"/>
          </a:xfrm>
          <a:prstGeom prst="rect">
            <a:avLst/>
          </a:prstGeom>
          <a:noFill/>
          <a:ln w="9525">
            <a:noFill/>
          </a:ln>
        </p:spPr>
      </p:pic>
      <p:sp>
        <p:nvSpPr>
          <p:cNvPr id="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dirty="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120836" name="Text Box 4"/>
          <p:cNvSpPr txBox="1"/>
          <p:nvPr/>
        </p:nvSpPr>
        <p:spPr>
          <a:xfrm>
            <a:off x="2843213" y="333375"/>
            <a:ext cx="2351087"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b="1" dirty="0"/>
              <a:t>区域分裂与合并</a:t>
            </a:r>
            <a:endParaRPr lang="zh-CN" altLang="en-US" sz="2400" b="1" dirty="0"/>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2"/>
          <p:cNvSpPr>
            <a:spLocks noGrp="1"/>
          </p:cNvSpPr>
          <p:nvPr>
            <p:ph type="title"/>
          </p:nvPr>
        </p:nvSpPr>
        <p:spPr>
          <a:ln/>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21859" name="Rectangle 3"/>
          <p:cNvSpPr>
            <a:spLocks noGrp="1"/>
          </p:cNvSpPr>
          <p:nvPr>
            <p:ph idx="1"/>
          </p:nvPr>
        </p:nvSpPr>
        <p:spPr>
          <a:ln/>
        </p:spPr>
        <p:txBody>
          <a:bodyPr vert="horz" wrap="square" lIns="91440" tIns="45720" rIns="91440" bIns="45720" anchor="t" anchorCtr="0"/>
          <a:p>
            <a:pPr eaLnBrk="1" hangingPunct="1"/>
            <a:r>
              <a:rPr lang="en-US" altLang="zh-CN" dirty="0"/>
              <a:t>Hough(</a:t>
            </a:r>
            <a:r>
              <a:rPr lang="zh-CN" altLang="en-US" dirty="0"/>
              <a:t>霍夫)变换可以用于将边缘像素连接起来得到边界曲线，它的主要优点在于受噪声和曲线间断的影响较小</a:t>
            </a:r>
            <a:endParaRPr lang="zh-CN" altLang="en-US" dirty="0"/>
          </a:p>
          <a:p>
            <a:pPr eaLnBrk="1" hangingPunct="1"/>
            <a:endParaRPr lang="zh-CN" altLang="en-US" dirty="0"/>
          </a:p>
        </p:txBody>
      </p:sp>
      <p:grpSp>
        <p:nvGrpSpPr>
          <p:cNvPr id="121860" name="Group 4"/>
          <p:cNvGrpSpPr/>
          <p:nvPr/>
        </p:nvGrpSpPr>
        <p:grpSpPr>
          <a:xfrm>
            <a:off x="2068513" y="3533775"/>
            <a:ext cx="4038600" cy="1066800"/>
            <a:chOff x="1536" y="2784"/>
            <a:chExt cx="2544" cy="672"/>
          </a:xfrm>
        </p:grpSpPr>
        <p:sp>
          <p:nvSpPr>
            <p:cNvPr id="121862" name="Line 5"/>
            <p:cNvSpPr/>
            <p:nvPr/>
          </p:nvSpPr>
          <p:spPr>
            <a:xfrm flipV="1">
              <a:off x="1536" y="2784"/>
              <a:ext cx="2544" cy="528"/>
            </a:xfrm>
            <a:prstGeom prst="line">
              <a:avLst/>
            </a:prstGeom>
            <a:ln w="38100" cap="flat" cmpd="sng">
              <a:solidFill>
                <a:schemeClr val="tx1"/>
              </a:solidFill>
              <a:prstDash val="solid"/>
              <a:headEnd type="none" w="med" len="med"/>
              <a:tailEnd type="none" w="med" len="med"/>
            </a:ln>
          </p:spPr>
        </p:sp>
        <p:sp>
          <p:nvSpPr>
            <p:cNvPr id="121863" name="Oval 6"/>
            <p:cNvSpPr/>
            <p:nvPr/>
          </p:nvSpPr>
          <p:spPr>
            <a:xfrm>
              <a:off x="2208" y="316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4" name="Oval 7"/>
            <p:cNvSpPr/>
            <p:nvPr/>
          </p:nvSpPr>
          <p:spPr>
            <a:xfrm>
              <a:off x="1728" y="3264"/>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5" name="Oval 8"/>
            <p:cNvSpPr/>
            <p:nvPr/>
          </p:nvSpPr>
          <p:spPr>
            <a:xfrm>
              <a:off x="1824" y="321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6" name="Oval 9"/>
            <p:cNvSpPr/>
            <p:nvPr/>
          </p:nvSpPr>
          <p:spPr>
            <a:xfrm>
              <a:off x="1920" y="316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7" name="Oval 10"/>
            <p:cNvSpPr/>
            <p:nvPr/>
          </p:nvSpPr>
          <p:spPr>
            <a:xfrm>
              <a:off x="2016" y="316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8" name="Oval 11"/>
            <p:cNvSpPr/>
            <p:nvPr/>
          </p:nvSpPr>
          <p:spPr>
            <a:xfrm>
              <a:off x="2544" y="3072"/>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69" name="Oval 12"/>
            <p:cNvSpPr/>
            <p:nvPr/>
          </p:nvSpPr>
          <p:spPr>
            <a:xfrm>
              <a:off x="2640" y="3024"/>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0" name="Oval 13"/>
            <p:cNvSpPr/>
            <p:nvPr/>
          </p:nvSpPr>
          <p:spPr>
            <a:xfrm>
              <a:off x="2112" y="312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1" name="Oval 14"/>
            <p:cNvSpPr/>
            <p:nvPr/>
          </p:nvSpPr>
          <p:spPr>
            <a:xfrm>
              <a:off x="2304" y="312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2" name="Oval 15"/>
            <p:cNvSpPr/>
            <p:nvPr/>
          </p:nvSpPr>
          <p:spPr>
            <a:xfrm>
              <a:off x="2448" y="312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3" name="Oval 16"/>
            <p:cNvSpPr/>
            <p:nvPr/>
          </p:nvSpPr>
          <p:spPr>
            <a:xfrm>
              <a:off x="2592" y="3072"/>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4" name="Oval 17"/>
            <p:cNvSpPr/>
            <p:nvPr/>
          </p:nvSpPr>
          <p:spPr>
            <a:xfrm>
              <a:off x="2928"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5" name="Oval 18"/>
            <p:cNvSpPr/>
            <p:nvPr/>
          </p:nvSpPr>
          <p:spPr>
            <a:xfrm>
              <a:off x="2400" y="316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6" name="Oval 19"/>
            <p:cNvSpPr/>
            <p:nvPr/>
          </p:nvSpPr>
          <p:spPr>
            <a:xfrm>
              <a:off x="2784" y="3024"/>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7" name="Oval 20"/>
            <p:cNvSpPr/>
            <p:nvPr/>
          </p:nvSpPr>
          <p:spPr>
            <a:xfrm>
              <a:off x="3264"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8" name="Oval 21"/>
            <p:cNvSpPr/>
            <p:nvPr/>
          </p:nvSpPr>
          <p:spPr>
            <a:xfrm>
              <a:off x="3072"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79" name="Oval 22"/>
            <p:cNvSpPr/>
            <p:nvPr/>
          </p:nvSpPr>
          <p:spPr>
            <a:xfrm>
              <a:off x="2736" y="3408"/>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0" name="Oval 23"/>
            <p:cNvSpPr/>
            <p:nvPr/>
          </p:nvSpPr>
          <p:spPr>
            <a:xfrm>
              <a:off x="3024" y="3024"/>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1" name="Oval 24"/>
            <p:cNvSpPr/>
            <p:nvPr/>
          </p:nvSpPr>
          <p:spPr>
            <a:xfrm>
              <a:off x="3360"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2" name="Oval 25"/>
            <p:cNvSpPr/>
            <p:nvPr/>
          </p:nvSpPr>
          <p:spPr>
            <a:xfrm>
              <a:off x="3408" y="288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3" name="Oval 26"/>
            <p:cNvSpPr/>
            <p:nvPr/>
          </p:nvSpPr>
          <p:spPr>
            <a:xfrm>
              <a:off x="3648" y="2832"/>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4" name="Oval 27"/>
            <p:cNvSpPr/>
            <p:nvPr/>
          </p:nvSpPr>
          <p:spPr>
            <a:xfrm>
              <a:off x="3168"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5" name="Oval 28"/>
            <p:cNvSpPr/>
            <p:nvPr/>
          </p:nvSpPr>
          <p:spPr>
            <a:xfrm>
              <a:off x="2880"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6" name="Oval 29"/>
            <p:cNvSpPr/>
            <p:nvPr/>
          </p:nvSpPr>
          <p:spPr>
            <a:xfrm>
              <a:off x="3504" y="2880"/>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1887" name="Oval 30"/>
            <p:cNvSpPr/>
            <p:nvPr/>
          </p:nvSpPr>
          <p:spPr>
            <a:xfrm>
              <a:off x="3312" y="2976"/>
              <a:ext cx="48" cy="48"/>
            </a:xfrm>
            <a:prstGeom prst="ellipse">
              <a:avLst/>
            </a:prstGeom>
            <a:solidFill>
              <a:srgbClr val="FF3399"/>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495647" name="Text Box 31"/>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Rectangle 2"/>
          <p:cNvSpPr>
            <a:spLocks noGrp="1"/>
          </p:cNvSpPr>
          <p:nvPr>
            <p:ph type="title"/>
          </p:nvPr>
        </p:nvSpPr>
        <p:spPr>
          <a:xfrm>
            <a:off x="1187450" y="0"/>
            <a:ext cx="7772400" cy="819150"/>
          </a:xfrm>
          <a:ln/>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23907" name="Rectangle 3"/>
          <p:cNvSpPr>
            <a:spLocks noGrp="1"/>
          </p:cNvSpPr>
          <p:nvPr>
            <p:ph idx="1"/>
          </p:nvPr>
        </p:nvSpPr>
        <p:spPr>
          <a:xfrm>
            <a:off x="1116013" y="836613"/>
            <a:ext cx="7772400" cy="4495800"/>
          </a:xfrm>
          <a:ln/>
        </p:spPr>
        <p:txBody>
          <a:bodyPr vert="horz" wrap="square" lIns="91440" tIns="45720" rIns="91440" bIns="45720" anchor="t" anchorCtr="0"/>
          <a:p>
            <a:pPr eaLnBrk="1" hangingPunct="1"/>
            <a:r>
              <a:rPr lang="en-US" altLang="zh-CN" dirty="0"/>
              <a:t>Hough</a:t>
            </a:r>
            <a:r>
              <a:rPr lang="zh-CN" altLang="en-US" dirty="0"/>
              <a:t>变换的基本思想：</a:t>
            </a:r>
            <a:endParaRPr lang="zh-CN" altLang="en-US" dirty="0"/>
          </a:p>
          <a:p>
            <a:pPr lvl="1" eaLnBrk="1" hangingPunct="1"/>
            <a:r>
              <a:rPr lang="zh-CN" altLang="en-US" dirty="0"/>
              <a:t>在</a:t>
            </a:r>
            <a:r>
              <a:rPr lang="en-US" altLang="zh-CN" dirty="0"/>
              <a:t>xy</a:t>
            </a:r>
            <a:r>
              <a:rPr lang="zh-CN" altLang="en-US" dirty="0"/>
              <a:t>平面内的一条直线可以表示为：</a:t>
            </a:r>
            <a:endParaRPr lang="zh-CN" altLang="en-US" dirty="0"/>
          </a:p>
          <a:p>
            <a:pPr lvl="1" eaLnBrk="1" hangingPunct="1"/>
            <a:r>
              <a:rPr lang="zh-CN" altLang="en-US" dirty="0"/>
              <a:t>将</a:t>
            </a:r>
            <a:r>
              <a:rPr lang="en-US" altLang="zh-CN" dirty="0"/>
              <a:t>a、b</a:t>
            </a:r>
            <a:r>
              <a:rPr lang="zh-CN" altLang="en-US" dirty="0"/>
              <a:t>作为变量，</a:t>
            </a:r>
            <a:r>
              <a:rPr lang="en-US" altLang="zh-CN" dirty="0"/>
              <a:t>ab</a:t>
            </a:r>
            <a:r>
              <a:rPr lang="zh-CN" altLang="en-US" dirty="0"/>
              <a:t>平面内直线可以表示为：</a:t>
            </a:r>
            <a:endParaRPr lang="zh-CN" altLang="en-US" dirty="0"/>
          </a:p>
          <a:p>
            <a:pPr lvl="1" eaLnBrk="1" hangingPunct="1"/>
            <a:r>
              <a:rPr lang="zh-CN" altLang="en-US" dirty="0"/>
              <a:t>如果点(</a:t>
            </a:r>
            <a:r>
              <a:rPr lang="en-US" altLang="zh-CN" dirty="0"/>
              <a:t>x1,y1)</a:t>
            </a:r>
            <a:r>
              <a:rPr lang="zh-CN" altLang="en-US" dirty="0"/>
              <a:t>与点(</a:t>
            </a:r>
            <a:r>
              <a:rPr lang="en-US" altLang="zh-CN" dirty="0"/>
              <a:t>x2,y2)</a:t>
            </a:r>
            <a:r>
              <a:rPr lang="zh-CN" altLang="en-US" dirty="0"/>
              <a:t>共线，那么这两点在参数</a:t>
            </a:r>
            <a:r>
              <a:rPr lang="en-US" altLang="zh-CN" dirty="0"/>
              <a:t>ab</a:t>
            </a:r>
            <a:r>
              <a:rPr lang="zh-CN" altLang="en-US" dirty="0"/>
              <a:t>平面上的直线将有一个交点</a:t>
            </a:r>
            <a:endParaRPr lang="en-US" altLang="zh-CN" dirty="0"/>
          </a:p>
          <a:p>
            <a:pPr lvl="1" eaLnBrk="1" hangingPunct="1"/>
            <a:r>
              <a:rPr lang="zh-CN" altLang="en-US" dirty="0"/>
              <a:t>在参数</a:t>
            </a:r>
            <a:r>
              <a:rPr lang="en-US" altLang="zh-CN" dirty="0"/>
              <a:t>ab</a:t>
            </a:r>
            <a:r>
              <a:rPr lang="zh-CN" altLang="en-US" dirty="0"/>
              <a:t>平面上相交直线最多的点，对应的</a:t>
            </a:r>
            <a:r>
              <a:rPr lang="en-US" altLang="zh-CN" dirty="0"/>
              <a:t>xy</a:t>
            </a:r>
            <a:r>
              <a:rPr lang="zh-CN" altLang="en-US" dirty="0"/>
              <a:t>平面上的直线就是我们的解</a:t>
            </a:r>
            <a:endParaRPr lang="zh-CN" altLang="en-US" dirty="0"/>
          </a:p>
          <a:p>
            <a:pPr lvl="1" eaLnBrk="1" hangingPunct="1"/>
            <a:r>
              <a:rPr lang="zh-CN" altLang="en-US" dirty="0"/>
              <a:t>这种从线到点的变换就是</a:t>
            </a:r>
            <a:r>
              <a:rPr lang="en-US" altLang="zh-CN" dirty="0"/>
              <a:t>Hough</a:t>
            </a:r>
            <a:r>
              <a:rPr lang="zh-CN" altLang="en-US" dirty="0"/>
              <a:t>变换</a:t>
            </a:r>
            <a:endParaRPr lang="zh-CN" altLang="en-US" dirty="0"/>
          </a:p>
        </p:txBody>
      </p:sp>
      <p:grpSp>
        <p:nvGrpSpPr>
          <p:cNvPr id="123908" name="Group 4"/>
          <p:cNvGrpSpPr/>
          <p:nvPr/>
        </p:nvGrpSpPr>
        <p:grpSpPr>
          <a:xfrm>
            <a:off x="5035550" y="4670425"/>
            <a:ext cx="4075113" cy="2155825"/>
            <a:chOff x="2992" y="2097"/>
            <a:chExt cx="2317" cy="1358"/>
          </a:xfrm>
        </p:grpSpPr>
        <p:grpSp>
          <p:nvGrpSpPr>
            <p:cNvPr id="123922" name="Group 5"/>
            <p:cNvGrpSpPr/>
            <p:nvPr/>
          </p:nvGrpSpPr>
          <p:grpSpPr>
            <a:xfrm>
              <a:off x="3274" y="2381"/>
              <a:ext cx="2035" cy="1074"/>
              <a:chOff x="2064" y="3156"/>
              <a:chExt cx="2035" cy="955"/>
            </a:xfrm>
          </p:grpSpPr>
          <p:sp>
            <p:nvSpPr>
              <p:cNvPr id="123930" name="Line 6"/>
              <p:cNvSpPr/>
              <p:nvPr/>
            </p:nvSpPr>
            <p:spPr>
              <a:xfrm>
                <a:off x="2064" y="3168"/>
                <a:ext cx="1872" cy="0"/>
              </a:xfrm>
              <a:prstGeom prst="line">
                <a:avLst/>
              </a:prstGeom>
              <a:ln w="28575" cap="flat" cmpd="sng">
                <a:solidFill>
                  <a:srgbClr val="FF0000"/>
                </a:solidFill>
                <a:prstDash val="solid"/>
                <a:headEnd type="none" w="med" len="med"/>
                <a:tailEnd type="triangle" w="med" len="med"/>
              </a:ln>
            </p:spPr>
          </p:sp>
          <p:sp>
            <p:nvSpPr>
              <p:cNvPr id="123931" name="Line 7"/>
              <p:cNvSpPr/>
              <p:nvPr/>
            </p:nvSpPr>
            <p:spPr>
              <a:xfrm>
                <a:off x="2064" y="3168"/>
                <a:ext cx="0" cy="912"/>
              </a:xfrm>
              <a:prstGeom prst="line">
                <a:avLst/>
              </a:prstGeom>
              <a:ln w="28575" cap="flat" cmpd="sng">
                <a:solidFill>
                  <a:srgbClr val="FF0000"/>
                </a:solidFill>
                <a:prstDash val="solid"/>
                <a:headEnd type="none" w="med" len="med"/>
                <a:tailEnd type="triangle" w="med" len="med"/>
              </a:ln>
            </p:spPr>
          </p:sp>
          <p:sp>
            <p:nvSpPr>
              <p:cNvPr id="123932" name="Rectangle 8"/>
              <p:cNvSpPr/>
              <p:nvPr/>
            </p:nvSpPr>
            <p:spPr>
              <a:xfrm>
                <a:off x="3907" y="3156"/>
                <a:ext cx="192" cy="25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A1010C"/>
                    </a:solidFill>
                    <a:latin typeface="宋体" panose="02010600030101010101" pitchFamily="2" charset="-122"/>
                  </a:rPr>
                  <a:t>a</a:t>
                </a:r>
                <a:endParaRPr lang="en-US" altLang="zh-CN" sz="2400" dirty="0">
                  <a:solidFill>
                    <a:srgbClr val="A1010C"/>
                  </a:solidFill>
                  <a:latin typeface="宋体" panose="02010600030101010101" pitchFamily="2" charset="-122"/>
                </a:endParaRPr>
              </a:p>
            </p:txBody>
          </p:sp>
          <p:sp>
            <p:nvSpPr>
              <p:cNvPr id="123933" name="Rectangle 9"/>
              <p:cNvSpPr/>
              <p:nvPr/>
            </p:nvSpPr>
            <p:spPr>
              <a:xfrm>
                <a:off x="2170" y="3855"/>
                <a:ext cx="192" cy="25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A1010C"/>
                    </a:solidFill>
                    <a:latin typeface="宋体" panose="02010600030101010101" pitchFamily="2" charset="-122"/>
                  </a:rPr>
                  <a:t>b</a:t>
                </a:r>
                <a:endParaRPr lang="en-US" altLang="zh-CN" sz="2400" dirty="0">
                  <a:solidFill>
                    <a:srgbClr val="A1010C"/>
                  </a:solidFill>
                  <a:latin typeface="宋体" panose="02010600030101010101" pitchFamily="2" charset="-122"/>
                </a:endParaRPr>
              </a:p>
            </p:txBody>
          </p:sp>
        </p:grpSp>
        <p:sp>
          <p:nvSpPr>
            <p:cNvPr id="123923" name="Oval 10"/>
            <p:cNvSpPr/>
            <p:nvPr/>
          </p:nvSpPr>
          <p:spPr>
            <a:xfrm>
              <a:off x="4042" y="2880"/>
              <a:ext cx="96" cy="96"/>
            </a:xfrm>
            <a:prstGeom prst="ellipse">
              <a:avLst/>
            </a:prstGeom>
            <a:solidFill>
              <a:srgbClr val="FF0000"/>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924" name="Line 11"/>
            <p:cNvSpPr/>
            <p:nvPr/>
          </p:nvSpPr>
          <p:spPr>
            <a:xfrm>
              <a:off x="3264" y="2736"/>
              <a:ext cx="1728" cy="384"/>
            </a:xfrm>
            <a:prstGeom prst="line">
              <a:avLst/>
            </a:prstGeom>
            <a:ln w="28575" cap="flat" cmpd="sng">
              <a:solidFill>
                <a:schemeClr val="tx1"/>
              </a:solidFill>
              <a:prstDash val="solid"/>
              <a:headEnd type="none" w="med" len="med"/>
              <a:tailEnd type="none" w="med" len="med"/>
            </a:ln>
          </p:spPr>
        </p:sp>
        <p:sp>
          <p:nvSpPr>
            <p:cNvPr id="123925" name="Line 12"/>
            <p:cNvSpPr/>
            <p:nvPr/>
          </p:nvSpPr>
          <p:spPr>
            <a:xfrm flipV="1">
              <a:off x="3312" y="2772"/>
              <a:ext cx="1632" cy="288"/>
            </a:xfrm>
            <a:prstGeom prst="line">
              <a:avLst/>
            </a:prstGeom>
            <a:ln w="28575" cap="flat" cmpd="sng">
              <a:solidFill>
                <a:schemeClr val="tx1"/>
              </a:solidFill>
              <a:prstDash val="solid"/>
              <a:headEnd type="none" w="med" len="med"/>
              <a:tailEnd type="none" w="med" len="med"/>
            </a:ln>
          </p:spPr>
        </p:sp>
        <p:sp>
          <p:nvSpPr>
            <p:cNvPr id="123926" name="Line 13"/>
            <p:cNvSpPr/>
            <p:nvPr/>
          </p:nvSpPr>
          <p:spPr>
            <a:xfrm>
              <a:off x="4080" y="2400"/>
              <a:ext cx="0" cy="576"/>
            </a:xfrm>
            <a:prstGeom prst="line">
              <a:avLst/>
            </a:prstGeom>
            <a:ln w="28575" cap="flat" cmpd="sng">
              <a:solidFill>
                <a:schemeClr val="tx1"/>
              </a:solidFill>
              <a:prstDash val="dash"/>
              <a:headEnd type="none" w="med" len="med"/>
              <a:tailEnd type="none" w="med" len="med"/>
            </a:ln>
          </p:spPr>
        </p:sp>
        <p:sp>
          <p:nvSpPr>
            <p:cNvPr id="123927" name="Line 14"/>
            <p:cNvSpPr/>
            <p:nvPr/>
          </p:nvSpPr>
          <p:spPr>
            <a:xfrm flipH="1">
              <a:off x="3264" y="2928"/>
              <a:ext cx="816" cy="0"/>
            </a:xfrm>
            <a:prstGeom prst="line">
              <a:avLst/>
            </a:prstGeom>
            <a:ln w="28575" cap="flat" cmpd="sng">
              <a:solidFill>
                <a:schemeClr val="tx1"/>
              </a:solidFill>
              <a:prstDash val="dash"/>
              <a:headEnd type="none" w="med" len="med"/>
              <a:tailEnd type="none" w="med" len="med"/>
            </a:ln>
          </p:spPr>
        </p:sp>
        <p:sp>
          <p:nvSpPr>
            <p:cNvPr id="123928" name="Rectangle 15"/>
            <p:cNvSpPr/>
            <p:nvPr/>
          </p:nvSpPr>
          <p:spPr>
            <a:xfrm>
              <a:off x="3913" y="2097"/>
              <a:ext cx="367"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2400" b="1" dirty="0">
                  <a:solidFill>
                    <a:srgbClr val="A1010C"/>
                  </a:solidFill>
                  <a:latin typeface="宋体" panose="02010600030101010101" pitchFamily="2" charset="-122"/>
                </a:rPr>
                <a:t>a′</a:t>
              </a:r>
              <a:endParaRPr lang="en-US" altLang="zh-CN" sz="2400" b="1" dirty="0">
                <a:solidFill>
                  <a:srgbClr val="A1010C"/>
                </a:solidFill>
                <a:latin typeface="宋体" panose="02010600030101010101" pitchFamily="2" charset="-122"/>
              </a:endParaRPr>
            </a:p>
          </p:txBody>
        </p:sp>
        <p:sp>
          <p:nvSpPr>
            <p:cNvPr id="123929" name="Rectangle 16"/>
            <p:cNvSpPr/>
            <p:nvPr/>
          </p:nvSpPr>
          <p:spPr>
            <a:xfrm>
              <a:off x="2992" y="2764"/>
              <a:ext cx="366"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en-US" altLang="zh-CN" sz="2400" b="1" dirty="0">
                  <a:solidFill>
                    <a:srgbClr val="A1010C"/>
                  </a:solidFill>
                  <a:latin typeface="宋体" panose="02010600030101010101" pitchFamily="2" charset="-122"/>
                </a:rPr>
                <a:t>b′</a:t>
              </a:r>
              <a:endParaRPr lang="en-US" altLang="zh-CN" sz="2400" b="1" dirty="0">
                <a:solidFill>
                  <a:srgbClr val="A1010C"/>
                </a:solidFill>
                <a:latin typeface="宋体" panose="02010600030101010101" pitchFamily="2" charset="-122"/>
              </a:endParaRPr>
            </a:p>
          </p:txBody>
        </p:sp>
      </p:grpSp>
      <p:graphicFrame>
        <p:nvGraphicFramePr>
          <p:cNvPr id="123909" name="Object 17"/>
          <p:cNvGraphicFramePr>
            <a:graphicFrameLocks noChangeAspect="1"/>
          </p:cNvGraphicFramePr>
          <p:nvPr/>
        </p:nvGraphicFramePr>
        <p:xfrm>
          <a:off x="7451725" y="1125538"/>
          <a:ext cx="1492250" cy="436562"/>
        </p:xfrm>
        <a:graphic>
          <a:graphicData uri="http://schemas.openxmlformats.org/presentationml/2006/ole">
            <mc:AlternateContent xmlns:mc="http://schemas.openxmlformats.org/markup-compatibility/2006">
              <mc:Choice xmlns:v="urn:schemas-microsoft-com:vml" Requires="v">
                <p:oleObj spid="_x0000_s3098" name="" r:id="rId1" imgW="1040765" imgH="304800" progId="Equation.3">
                  <p:embed/>
                </p:oleObj>
              </mc:Choice>
              <mc:Fallback>
                <p:oleObj name="" r:id="rId1" imgW="1040765" imgH="304800" progId="Equation.3">
                  <p:embed/>
                  <p:pic>
                    <p:nvPicPr>
                      <p:cNvPr id="0" name="图片 3097"/>
                      <p:cNvPicPr/>
                      <p:nvPr/>
                    </p:nvPicPr>
                    <p:blipFill>
                      <a:blip r:embed="rId2"/>
                      <a:stretch>
                        <a:fillRect/>
                      </a:stretch>
                    </p:blipFill>
                    <p:spPr>
                      <a:xfrm>
                        <a:off x="7451725" y="1125538"/>
                        <a:ext cx="1492250" cy="436562"/>
                      </a:xfrm>
                      <a:prstGeom prst="rect">
                        <a:avLst/>
                      </a:prstGeom>
                      <a:solidFill>
                        <a:schemeClr val="tx1"/>
                      </a:solidFill>
                      <a:ln w="38100">
                        <a:noFill/>
                        <a:miter/>
                      </a:ln>
                    </p:spPr>
                  </p:pic>
                </p:oleObj>
              </mc:Fallback>
            </mc:AlternateContent>
          </a:graphicData>
        </a:graphic>
      </p:graphicFrame>
      <p:graphicFrame>
        <p:nvGraphicFramePr>
          <p:cNvPr id="123910" name="Object 18"/>
          <p:cNvGraphicFramePr>
            <a:graphicFrameLocks noChangeAspect="1"/>
          </p:cNvGraphicFramePr>
          <p:nvPr/>
        </p:nvGraphicFramePr>
        <p:xfrm>
          <a:off x="7164388" y="2492375"/>
          <a:ext cx="1579562" cy="403225"/>
        </p:xfrm>
        <a:graphic>
          <a:graphicData uri="http://schemas.openxmlformats.org/presentationml/2006/ole">
            <mc:AlternateContent xmlns:mc="http://schemas.openxmlformats.org/markup-compatibility/2006">
              <mc:Choice xmlns:v="urn:schemas-microsoft-com:vml" Requires="v">
                <p:oleObj spid="_x0000_s3099" name="" r:id="rId3" imgW="1193800" imgH="304800" progId="Equation.3">
                  <p:embed/>
                </p:oleObj>
              </mc:Choice>
              <mc:Fallback>
                <p:oleObj name="" r:id="rId3" imgW="1193800" imgH="304800" progId="Equation.3">
                  <p:embed/>
                  <p:pic>
                    <p:nvPicPr>
                      <p:cNvPr id="0" name="图片 3098"/>
                      <p:cNvPicPr/>
                      <p:nvPr/>
                    </p:nvPicPr>
                    <p:blipFill>
                      <a:blip r:embed="rId4"/>
                      <a:stretch>
                        <a:fillRect/>
                      </a:stretch>
                    </p:blipFill>
                    <p:spPr>
                      <a:xfrm>
                        <a:off x="7164388" y="2492375"/>
                        <a:ext cx="1579562" cy="403225"/>
                      </a:xfrm>
                      <a:prstGeom prst="rect">
                        <a:avLst/>
                      </a:prstGeom>
                      <a:solidFill>
                        <a:schemeClr val="tx1"/>
                      </a:solidFill>
                      <a:ln w="38100">
                        <a:noFill/>
                        <a:miter/>
                      </a:ln>
                    </p:spPr>
                  </p:pic>
                </p:oleObj>
              </mc:Fallback>
            </mc:AlternateContent>
          </a:graphicData>
        </a:graphic>
      </p:graphicFrame>
      <p:grpSp>
        <p:nvGrpSpPr>
          <p:cNvPr id="123911" name="Group 19"/>
          <p:cNvGrpSpPr/>
          <p:nvPr/>
        </p:nvGrpSpPr>
        <p:grpSpPr>
          <a:xfrm>
            <a:off x="1585913" y="5121275"/>
            <a:ext cx="3248025" cy="1704975"/>
            <a:chOff x="1008" y="2371"/>
            <a:chExt cx="2046" cy="1074"/>
          </a:xfrm>
        </p:grpSpPr>
        <p:sp>
          <p:nvSpPr>
            <p:cNvPr id="123913" name="Line 20"/>
            <p:cNvSpPr/>
            <p:nvPr/>
          </p:nvSpPr>
          <p:spPr>
            <a:xfrm>
              <a:off x="1008" y="2385"/>
              <a:ext cx="1872" cy="0"/>
            </a:xfrm>
            <a:prstGeom prst="line">
              <a:avLst/>
            </a:prstGeom>
            <a:ln w="28575" cap="flat" cmpd="sng">
              <a:solidFill>
                <a:srgbClr val="FF0000"/>
              </a:solidFill>
              <a:prstDash val="solid"/>
              <a:headEnd type="none" w="med" len="med"/>
              <a:tailEnd type="triangle" w="med" len="med"/>
            </a:ln>
          </p:spPr>
        </p:sp>
        <p:sp>
          <p:nvSpPr>
            <p:cNvPr id="123914" name="Line 21"/>
            <p:cNvSpPr/>
            <p:nvPr/>
          </p:nvSpPr>
          <p:spPr>
            <a:xfrm>
              <a:off x="1008" y="2385"/>
              <a:ext cx="0" cy="1025"/>
            </a:xfrm>
            <a:prstGeom prst="line">
              <a:avLst/>
            </a:prstGeom>
            <a:ln w="28575" cap="flat" cmpd="sng">
              <a:solidFill>
                <a:srgbClr val="FF0000"/>
              </a:solidFill>
              <a:prstDash val="solid"/>
              <a:headEnd type="none" w="med" len="med"/>
              <a:tailEnd type="triangle" w="med" len="med"/>
            </a:ln>
          </p:spPr>
        </p:sp>
        <p:sp>
          <p:nvSpPr>
            <p:cNvPr id="123915" name="Rectangle 22"/>
            <p:cNvSpPr/>
            <p:nvPr/>
          </p:nvSpPr>
          <p:spPr>
            <a:xfrm>
              <a:off x="2841" y="2371"/>
              <a:ext cx="213"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A1010C"/>
                  </a:solidFill>
                  <a:latin typeface="宋体" panose="02010600030101010101" pitchFamily="2" charset="-122"/>
                </a:rPr>
                <a:t>y</a:t>
              </a:r>
              <a:endParaRPr lang="en-US" altLang="zh-CN" sz="2400" dirty="0">
                <a:solidFill>
                  <a:srgbClr val="A1010C"/>
                </a:solidFill>
                <a:latin typeface="宋体" panose="02010600030101010101" pitchFamily="2" charset="-122"/>
              </a:endParaRPr>
            </a:p>
          </p:txBody>
        </p:sp>
        <p:sp>
          <p:nvSpPr>
            <p:cNvPr id="123916" name="Rectangle 23"/>
            <p:cNvSpPr/>
            <p:nvPr/>
          </p:nvSpPr>
          <p:spPr>
            <a:xfrm>
              <a:off x="1104" y="3157"/>
              <a:ext cx="213"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400" b="1" dirty="0">
                  <a:solidFill>
                    <a:srgbClr val="A1010C"/>
                  </a:solidFill>
                  <a:latin typeface="宋体" panose="02010600030101010101" pitchFamily="2" charset="-122"/>
                </a:rPr>
                <a:t>x</a:t>
              </a:r>
              <a:endParaRPr lang="en-US" altLang="zh-CN" sz="2400" dirty="0">
                <a:solidFill>
                  <a:srgbClr val="A1010C"/>
                </a:solidFill>
                <a:latin typeface="宋体" panose="02010600030101010101" pitchFamily="2" charset="-122"/>
              </a:endParaRPr>
            </a:p>
          </p:txBody>
        </p:sp>
        <p:sp>
          <p:nvSpPr>
            <p:cNvPr id="123917" name="Line 24"/>
            <p:cNvSpPr/>
            <p:nvPr/>
          </p:nvSpPr>
          <p:spPr>
            <a:xfrm>
              <a:off x="1248" y="2400"/>
              <a:ext cx="1056" cy="1008"/>
            </a:xfrm>
            <a:prstGeom prst="line">
              <a:avLst/>
            </a:prstGeom>
            <a:ln w="28575" cap="flat" cmpd="sng">
              <a:solidFill>
                <a:schemeClr val="tx1"/>
              </a:solidFill>
              <a:prstDash val="solid"/>
              <a:headEnd type="none" w="med" len="med"/>
              <a:tailEnd type="none" w="med" len="med"/>
            </a:ln>
          </p:spPr>
        </p:sp>
        <p:sp>
          <p:nvSpPr>
            <p:cNvPr id="123918" name="Oval 25"/>
            <p:cNvSpPr/>
            <p:nvPr/>
          </p:nvSpPr>
          <p:spPr>
            <a:xfrm>
              <a:off x="1536" y="2640"/>
              <a:ext cx="96" cy="96"/>
            </a:xfrm>
            <a:prstGeom prst="ellipse">
              <a:avLst/>
            </a:prstGeom>
            <a:solidFill>
              <a:srgbClr val="FF0000"/>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919" name="Text Box 26"/>
            <p:cNvSpPr txBox="1"/>
            <p:nvPr/>
          </p:nvSpPr>
          <p:spPr>
            <a:xfrm>
              <a:off x="1679" y="2528"/>
              <a:ext cx="676"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b="1" dirty="0"/>
                <a:t>(</a:t>
              </a:r>
              <a:r>
                <a:rPr lang="en-US" altLang="zh-CN" sz="2400" b="1" dirty="0"/>
                <a:t>x1,y1)</a:t>
              </a:r>
              <a:endParaRPr lang="en-US" altLang="zh-CN" sz="2400" b="1" dirty="0"/>
            </a:p>
          </p:txBody>
        </p:sp>
        <p:sp>
          <p:nvSpPr>
            <p:cNvPr id="123920" name="Oval 27"/>
            <p:cNvSpPr/>
            <p:nvPr/>
          </p:nvSpPr>
          <p:spPr>
            <a:xfrm>
              <a:off x="1954" y="3081"/>
              <a:ext cx="96" cy="96"/>
            </a:xfrm>
            <a:prstGeom prst="ellipse">
              <a:avLst/>
            </a:prstGeom>
            <a:solidFill>
              <a:srgbClr val="FF0000"/>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23921" name="Text Box 28"/>
            <p:cNvSpPr txBox="1"/>
            <p:nvPr/>
          </p:nvSpPr>
          <p:spPr>
            <a:xfrm>
              <a:off x="2097" y="2969"/>
              <a:ext cx="676"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SzTx/>
                <a:buFontTx/>
                <a:buNone/>
              </a:pPr>
              <a:r>
                <a:rPr lang="zh-CN" altLang="en-US" sz="2400" b="1" dirty="0"/>
                <a:t>(</a:t>
              </a:r>
              <a:r>
                <a:rPr lang="en-US" altLang="zh-CN" sz="2400" b="1" dirty="0"/>
                <a:t>x2,y2)</a:t>
              </a:r>
              <a:endParaRPr lang="en-US" altLang="zh-CN" sz="2400" b="1" dirty="0"/>
            </a:p>
          </p:txBody>
        </p:sp>
      </p:grpSp>
      <p:sp>
        <p:nvSpPr>
          <p:cNvPr id="496669" name="Text Box 29"/>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2"/>
          <p:cNvSpPr>
            <a:spLocks noGrp="1"/>
          </p:cNvSpPr>
          <p:nvPr>
            <p:ph type="title"/>
          </p:nvPr>
        </p:nvSpPr>
        <p:spPr>
          <a:ln/>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25955" name="Rectangle 3"/>
          <p:cNvSpPr>
            <a:spLocks noGrp="1"/>
          </p:cNvSpPr>
          <p:nvPr>
            <p:ph idx="1"/>
          </p:nvPr>
        </p:nvSpPr>
        <p:spPr>
          <a:ln/>
        </p:spPr>
        <p:txBody>
          <a:bodyPr vert="horz" wrap="square" lIns="91440" tIns="45720" rIns="91440" bIns="45720" anchor="t" anchorCtr="0"/>
          <a:p>
            <a:pPr eaLnBrk="1" hangingPunct="1"/>
            <a:r>
              <a:rPr lang="zh-CN" altLang="en-US" dirty="0"/>
              <a:t>得到点</a:t>
            </a:r>
            <a:r>
              <a:rPr lang="en-US" altLang="zh-CN" dirty="0"/>
              <a:t>A（a,b）</a:t>
            </a:r>
            <a:r>
              <a:rPr lang="zh-CN" altLang="en-US" dirty="0"/>
              <a:t>是我们的解，(</a:t>
            </a:r>
            <a:r>
              <a:rPr lang="en-US" altLang="zh-CN" dirty="0"/>
              <a:t>a,b)</a:t>
            </a:r>
            <a:r>
              <a:rPr lang="zh-CN" altLang="en-US" dirty="0"/>
              <a:t>对应到图像坐标系</a:t>
            </a:r>
            <a:r>
              <a:rPr lang="en-US" altLang="zh-CN" dirty="0"/>
              <a:t>xy</a:t>
            </a:r>
            <a:r>
              <a:rPr lang="zh-CN" altLang="en-US" dirty="0"/>
              <a:t>中所求直线的斜率和截距</a:t>
            </a:r>
            <a:endParaRPr lang="zh-CN" altLang="en-US" dirty="0"/>
          </a:p>
        </p:txBody>
      </p:sp>
      <p:grpSp>
        <p:nvGrpSpPr>
          <p:cNvPr id="125956" name="Group 4"/>
          <p:cNvGrpSpPr/>
          <p:nvPr/>
        </p:nvGrpSpPr>
        <p:grpSpPr>
          <a:xfrm>
            <a:off x="2627313" y="2451100"/>
            <a:ext cx="4319587" cy="4030663"/>
            <a:chOff x="1920" y="1941"/>
            <a:chExt cx="2576" cy="2204"/>
          </a:xfrm>
        </p:grpSpPr>
        <p:sp>
          <p:nvSpPr>
            <p:cNvPr id="125958" name="Line 5"/>
            <p:cNvSpPr/>
            <p:nvPr/>
          </p:nvSpPr>
          <p:spPr>
            <a:xfrm>
              <a:off x="1920" y="2016"/>
              <a:ext cx="2304" cy="0"/>
            </a:xfrm>
            <a:prstGeom prst="line">
              <a:avLst/>
            </a:prstGeom>
            <a:ln w="28575" cap="flat" cmpd="sng">
              <a:solidFill>
                <a:srgbClr val="FF0000"/>
              </a:solidFill>
              <a:prstDash val="solid"/>
              <a:headEnd type="none" w="med" len="med"/>
              <a:tailEnd type="triangle" w="med" len="med"/>
            </a:ln>
          </p:spPr>
        </p:sp>
        <p:sp>
          <p:nvSpPr>
            <p:cNvPr id="125959" name="Line 6"/>
            <p:cNvSpPr/>
            <p:nvPr/>
          </p:nvSpPr>
          <p:spPr>
            <a:xfrm>
              <a:off x="1920" y="2016"/>
              <a:ext cx="0" cy="1968"/>
            </a:xfrm>
            <a:prstGeom prst="line">
              <a:avLst/>
            </a:prstGeom>
            <a:ln w="28575" cap="flat" cmpd="sng">
              <a:solidFill>
                <a:srgbClr val="FF0000"/>
              </a:solidFill>
              <a:prstDash val="solid"/>
              <a:headEnd type="none" w="med" len="med"/>
              <a:tailEnd type="triangle" w="med" len="med"/>
            </a:ln>
          </p:spPr>
        </p:sp>
        <p:sp>
          <p:nvSpPr>
            <p:cNvPr id="125960" name="Rectangle 7"/>
            <p:cNvSpPr/>
            <p:nvPr/>
          </p:nvSpPr>
          <p:spPr>
            <a:xfrm>
              <a:off x="4279" y="1941"/>
              <a:ext cx="217" cy="28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800" b="1" dirty="0">
                  <a:solidFill>
                    <a:srgbClr val="A1010C"/>
                  </a:solidFill>
                  <a:latin typeface="宋体" panose="02010600030101010101" pitchFamily="2" charset="-122"/>
                </a:rPr>
                <a:t>a</a:t>
              </a:r>
              <a:endParaRPr lang="en-US" altLang="zh-CN" sz="2400" dirty="0">
                <a:solidFill>
                  <a:srgbClr val="A1010C"/>
                </a:solidFill>
                <a:latin typeface="宋体" panose="02010600030101010101" pitchFamily="2" charset="-122"/>
              </a:endParaRPr>
            </a:p>
          </p:txBody>
        </p:sp>
        <p:sp>
          <p:nvSpPr>
            <p:cNvPr id="125961" name="Rectangle 8"/>
            <p:cNvSpPr/>
            <p:nvPr/>
          </p:nvSpPr>
          <p:spPr>
            <a:xfrm>
              <a:off x="1975" y="3861"/>
              <a:ext cx="217" cy="28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800" b="1" dirty="0">
                  <a:solidFill>
                    <a:srgbClr val="A1010C"/>
                  </a:solidFill>
                  <a:latin typeface="宋体" panose="02010600030101010101" pitchFamily="2" charset="-122"/>
                </a:rPr>
                <a:t>b</a:t>
              </a:r>
              <a:endParaRPr lang="en-US" altLang="zh-CN" sz="2400" dirty="0">
                <a:solidFill>
                  <a:srgbClr val="A1010C"/>
                </a:solidFill>
                <a:latin typeface="宋体" panose="02010600030101010101" pitchFamily="2" charset="-122"/>
              </a:endParaRPr>
            </a:p>
          </p:txBody>
        </p:sp>
        <p:sp>
          <p:nvSpPr>
            <p:cNvPr id="125962" name="Line 9"/>
            <p:cNvSpPr/>
            <p:nvPr/>
          </p:nvSpPr>
          <p:spPr>
            <a:xfrm>
              <a:off x="2112" y="2016"/>
              <a:ext cx="1728" cy="1776"/>
            </a:xfrm>
            <a:prstGeom prst="line">
              <a:avLst/>
            </a:prstGeom>
            <a:ln w="9525" cap="flat" cmpd="sng">
              <a:solidFill>
                <a:schemeClr val="tx1"/>
              </a:solidFill>
              <a:prstDash val="solid"/>
              <a:headEnd type="none" w="med" len="med"/>
              <a:tailEnd type="none" w="med" len="med"/>
            </a:ln>
          </p:spPr>
        </p:sp>
        <p:sp>
          <p:nvSpPr>
            <p:cNvPr id="125963" name="Line 10"/>
            <p:cNvSpPr/>
            <p:nvPr/>
          </p:nvSpPr>
          <p:spPr>
            <a:xfrm>
              <a:off x="1920" y="2784"/>
              <a:ext cx="2304" cy="0"/>
            </a:xfrm>
            <a:prstGeom prst="line">
              <a:avLst/>
            </a:prstGeom>
            <a:ln w="9525" cap="flat" cmpd="sng">
              <a:solidFill>
                <a:schemeClr val="tx1"/>
              </a:solidFill>
              <a:prstDash val="solid"/>
              <a:headEnd type="none" w="med" len="med"/>
              <a:tailEnd type="none" w="med" len="med"/>
            </a:ln>
          </p:spPr>
        </p:sp>
        <p:sp>
          <p:nvSpPr>
            <p:cNvPr id="125964" name="Line 11"/>
            <p:cNvSpPr/>
            <p:nvPr/>
          </p:nvSpPr>
          <p:spPr>
            <a:xfrm>
              <a:off x="2928" y="2016"/>
              <a:ext cx="816" cy="2016"/>
            </a:xfrm>
            <a:prstGeom prst="line">
              <a:avLst/>
            </a:prstGeom>
            <a:ln w="9525" cap="flat" cmpd="sng">
              <a:solidFill>
                <a:schemeClr val="tx1"/>
              </a:solidFill>
              <a:prstDash val="solid"/>
              <a:headEnd type="none" w="med" len="med"/>
              <a:tailEnd type="none" w="med" len="med"/>
            </a:ln>
          </p:spPr>
        </p:sp>
        <p:sp>
          <p:nvSpPr>
            <p:cNvPr id="125965" name="Line 12"/>
            <p:cNvSpPr/>
            <p:nvPr/>
          </p:nvSpPr>
          <p:spPr>
            <a:xfrm flipV="1">
              <a:off x="1920" y="3360"/>
              <a:ext cx="2496" cy="144"/>
            </a:xfrm>
            <a:prstGeom prst="line">
              <a:avLst/>
            </a:prstGeom>
            <a:ln w="9525" cap="flat" cmpd="sng">
              <a:solidFill>
                <a:schemeClr val="tx1"/>
              </a:solidFill>
              <a:prstDash val="solid"/>
              <a:headEnd type="none" w="med" len="med"/>
              <a:tailEnd type="none" w="med" len="med"/>
            </a:ln>
          </p:spPr>
        </p:sp>
        <p:sp>
          <p:nvSpPr>
            <p:cNvPr id="125966" name="Line 13"/>
            <p:cNvSpPr/>
            <p:nvPr/>
          </p:nvSpPr>
          <p:spPr>
            <a:xfrm flipH="1">
              <a:off x="1920" y="2064"/>
              <a:ext cx="1440" cy="1104"/>
            </a:xfrm>
            <a:prstGeom prst="line">
              <a:avLst/>
            </a:prstGeom>
            <a:ln w="9525" cap="flat" cmpd="sng">
              <a:solidFill>
                <a:schemeClr val="tx1"/>
              </a:solidFill>
              <a:prstDash val="solid"/>
              <a:headEnd type="none" w="med" len="med"/>
              <a:tailEnd type="none" w="med" len="med"/>
            </a:ln>
          </p:spPr>
        </p:sp>
        <p:sp>
          <p:nvSpPr>
            <p:cNvPr id="125967" name="Line 14"/>
            <p:cNvSpPr/>
            <p:nvPr/>
          </p:nvSpPr>
          <p:spPr>
            <a:xfrm flipH="1">
              <a:off x="3408" y="2016"/>
              <a:ext cx="336" cy="1728"/>
            </a:xfrm>
            <a:prstGeom prst="line">
              <a:avLst/>
            </a:prstGeom>
            <a:ln w="9525" cap="flat" cmpd="sng">
              <a:solidFill>
                <a:schemeClr val="tx1"/>
              </a:solidFill>
              <a:prstDash val="solid"/>
              <a:headEnd type="none" w="med" len="med"/>
              <a:tailEnd type="none" w="med" len="med"/>
            </a:ln>
          </p:spPr>
        </p:sp>
        <p:sp>
          <p:nvSpPr>
            <p:cNvPr id="125968" name="Line 15"/>
            <p:cNvSpPr/>
            <p:nvPr/>
          </p:nvSpPr>
          <p:spPr>
            <a:xfrm>
              <a:off x="1968" y="2352"/>
              <a:ext cx="2112" cy="1488"/>
            </a:xfrm>
            <a:prstGeom prst="line">
              <a:avLst/>
            </a:prstGeom>
            <a:ln w="9525" cap="flat" cmpd="sng">
              <a:solidFill>
                <a:schemeClr val="tx1"/>
              </a:solidFill>
              <a:prstDash val="solid"/>
              <a:headEnd type="none" w="med" len="med"/>
              <a:tailEnd type="none" w="med" len="med"/>
            </a:ln>
          </p:spPr>
        </p:sp>
        <p:sp>
          <p:nvSpPr>
            <p:cNvPr id="125969" name="Rectangle 16"/>
            <p:cNvSpPr/>
            <p:nvPr/>
          </p:nvSpPr>
          <p:spPr>
            <a:xfrm>
              <a:off x="3606" y="3045"/>
              <a:ext cx="217" cy="28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en-US" altLang="zh-CN" sz="2800" b="1" dirty="0">
                  <a:solidFill>
                    <a:srgbClr val="FF0000"/>
                  </a:solidFill>
                  <a:latin typeface="宋体" panose="02010600030101010101" pitchFamily="2" charset="-122"/>
                </a:rPr>
                <a:t>A</a:t>
              </a:r>
              <a:endParaRPr lang="en-US" altLang="zh-CN" sz="2400" dirty="0">
                <a:solidFill>
                  <a:srgbClr val="A1010C"/>
                </a:solidFill>
                <a:latin typeface="宋体" panose="02010600030101010101" pitchFamily="2" charset="-122"/>
              </a:endParaRPr>
            </a:p>
          </p:txBody>
        </p:sp>
      </p:grpSp>
      <p:sp>
        <p:nvSpPr>
          <p:cNvPr id="497681" name="Text Box 1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2"/>
          <p:cNvSpPr>
            <a:spLocks noGrp="1"/>
          </p:cNvSpPr>
          <p:nvPr>
            <p:ph type="title"/>
          </p:nvPr>
        </p:nvSpPr>
        <p:spPr>
          <a:xfrm>
            <a:off x="1219200" y="304800"/>
            <a:ext cx="7772400" cy="387350"/>
          </a:xfrm>
          <a:ln/>
        </p:spPr>
        <p:txBody>
          <a:bodyPr vert="horz" wrap="square" lIns="91440" tIns="45720" rIns="91440" bIns="45720" anchor="ctr" anchorCtr="0"/>
          <a:p>
            <a:pPr eaLnBrk="1" hangingPunct="1"/>
            <a:r>
              <a:rPr lang="en-US" altLang="zh-CN" sz="4000" dirty="0"/>
              <a:t>Hough</a:t>
            </a:r>
            <a:r>
              <a:rPr lang="zh-CN" altLang="en-US" sz="4000" dirty="0"/>
              <a:t>变换</a:t>
            </a:r>
            <a:endParaRPr lang="zh-CN" altLang="en-US" sz="4000" dirty="0"/>
          </a:p>
        </p:txBody>
      </p:sp>
      <p:sp>
        <p:nvSpPr>
          <p:cNvPr id="128003" name="Rectangle 3"/>
          <p:cNvSpPr>
            <a:spLocks noGrp="1"/>
          </p:cNvSpPr>
          <p:nvPr>
            <p:ph idx="1"/>
          </p:nvPr>
        </p:nvSpPr>
        <p:spPr>
          <a:xfrm>
            <a:off x="1187450" y="908050"/>
            <a:ext cx="7772400" cy="3168650"/>
          </a:xfrm>
          <a:ln/>
        </p:spPr>
        <p:txBody>
          <a:bodyPr vert="horz" wrap="square" lIns="91440" tIns="45720" rIns="91440" bIns="45720" anchor="t" anchorCtr="0"/>
          <a:p>
            <a:pPr eaLnBrk="1" hangingPunct="1">
              <a:lnSpc>
                <a:spcPct val="90000"/>
              </a:lnSpc>
            </a:pPr>
            <a:r>
              <a:rPr lang="zh-CN" altLang="en-US" dirty="0"/>
              <a:t>由于垂直直线的斜率</a:t>
            </a:r>
            <a:r>
              <a:rPr lang="en-US" altLang="zh-CN" dirty="0"/>
              <a:t>a</a:t>
            </a:r>
            <a:r>
              <a:rPr lang="zh-CN" altLang="en-US" dirty="0"/>
              <a:t>为无穷大，因此计算量会非常大，我们改用极坐标形式：</a:t>
            </a:r>
            <a:endParaRPr lang="zh-CN" altLang="en-US" dirty="0"/>
          </a:p>
          <a:p>
            <a:pPr eaLnBrk="1" hangingPunct="1">
              <a:lnSpc>
                <a:spcPct val="90000"/>
              </a:lnSpc>
            </a:pPr>
            <a:r>
              <a:rPr lang="zh-CN" altLang="en-US" dirty="0"/>
              <a:t>参数平面为</a:t>
            </a:r>
            <a:r>
              <a:rPr lang="zh-CN" altLang="en-US" dirty="0">
                <a:sym typeface="Symbol" panose="05050102010706020507" pitchFamily="18" charset="2"/>
              </a:rPr>
              <a:t>,</a:t>
            </a:r>
            <a:r>
              <a:rPr lang="zh-CN" altLang="en-US" dirty="0"/>
              <a:t> 对应不是直线而是正弦曲线</a:t>
            </a:r>
            <a:endParaRPr lang="zh-CN" altLang="en-US" dirty="0"/>
          </a:p>
          <a:p>
            <a:pPr eaLnBrk="1" hangingPunct="1">
              <a:lnSpc>
                <a:spcPct val="90000"/>
              </a:lnSpc>
            </a:pPr>
            <a:r>
              <a:rPr lang="zh-CN" altLang="en-US" dirty="0"/>
              <a:t>找出相交线段最多的参数空间的点，再根据该点求出对应的</a:t>
            </a:r>
            <a:r>
              <a:rPr lang="en-US" altLang="zh-CN" dirty="0"/>
              <a:t>xy</a:t>
            </a:r>
            <a:r>
              <a:rPr lang="zh-CN" altLang="en-US" dirty="0"/>
              <a:t>平面的直线段</a:t>
            </a:r>
            <a:endParaRPr lang="zh-CN" altLang="en-US" dirty="0"/>
          </a:p>
        </p:txBody>
      </p:sp>
      <p:graphicFrame>
        <p:nvGraphicFramePr>
          <p:cNvPr id="128004" name="Object 4"/>
          <p:cNvGraphicFramePr>
            <a:graphicFrameLocks noChangeAspect="1"/>
          </p:cNvGraphicFramePr>
          <p:nvPr/>
        </p:nvGraphicFramePr>
        <p:xfrm>
          <a:off x="5435600" y="404813"/>
          <a:ext cx="2287588" cy="347662"/>
        </p:xfrm>
        <a:graphic>
          <a:graphicData uri="http://schemas.openxmlformats.org/presentationml/2006/ole">
            <mc:AlternateContent xmlns:mc="http://schemas.openxmlformats.org/markup-compatibility/2006">
              <mc:Choice xmlns:v="urn:schemas-microsoft-com:vml" Requires="v">
                <p:oleObj spid="_x0000_s3101" name="" r:id="rId1" imgW="2005965" imgH="304800" progId="Equation.3">
                  <p:embed/>
                </p:oleObj>
              </mc:Choice>
              <mc:Fallback>
                <p:oleObj name="" r:id="rId1" imgW="2005965" imgH="304800" progId="Equation.3">
                  <p:embed/>
                  <p:pic>
                    <p:nvPicPr>
                      <p:cNvPr id="0" name="图片 3100"/>
                      <p:cNvPicPr/>
                      <p:nvPr/>
                    </p:nvPicPr>
                    <p:blipFill>
                      <a:blip r:embed="rId2"/>
                      <a:stretch>
                        <a:fillRect/>
                      </a:stretch>
                    </p:blipFill>
                    <p:spPr>
                      <a:xfrm>
                        <a:off x="5435600" y="404813"/>
                        <a:ext cx="2287588" cy="347662"/>
                      </a:xfrm>
                      <a:prstGeom prst="rect">
                        <a:avLst/>
                      </a:prstGeom>
                      <a:solidFill>
                        <a:schemeClr val="tx1"/>
                      </a:solidFill>
                      <a:ln w="38100">
                        <a:noFill/>
                        <a:miter/>
                      </a:ln>
                    </p:spPr>
                  </p:pic>
                </p:oleObj>
              </mc:Fallback>
            </mc:AlternateContent>
          </a:graphicData>
        </a:graphic>
      </p:graphicFrame>
      <p:graphicFrame>
        <p:nvGraphicFramePr>
          <p:cNvPr id="128005" name="Object 5"/>
          <p:cNvGraphicFramePr>
            <a:graphicFrameLocks noChangeAspect="1"/>
          </p:cNvGraphicFramePr>
          <p:nvPr/>
        </p:nvGraphicFramePr>
        <p:xfrm>
          <a:off x="4716463" y="3860800"/>
          <a:ext cx="4103687" cy="3187700"/>
        </p:xfrm>
        <a:graphic>
          <a:graphicData uri="http://schemas.openxmlformats.org/presentationml/2006/ole">
            <mc:AlternateContent xmlns:mc="http://schemas.openxmlformats.org/markup-compatibility/2006">
              <mc:Choice xmlns:v="urn:schemas-microsoft-com:vml" Requires="v">
                <p:oleObj spid="_x0000_s3102" name="" r:id="rId3" imgW="2133600" imgH="1657350" progId="Paint.Picture">
                  <p:embed/>
                </p:oleObj>
              </mc:Choice>
              <mc:Fallback>
                <p:oleObj name="" r:id="rId3" imgW="2133600" imgH="1657350" progId="Paint.Picture">
                  <p:embed/>
                  <p:pic>
                    <p:nvPicPr>
                      <p:cNvPr id="0" name="图片 3101"/>
                      <p:cNvPicPr/>
                      <p:nvPr/>
                    </p:nvPicPr>
                    <p:blipFill>
                      <a:blip r:embed="rId4"/>
                      <a:stretch>
                        <a:fillRect/>
                      </a:stretch>
                    </p:blipFill>
                    <p:spPr>
                      <a:xfrm>
                        <a:off x="4716463" y="3860800"/>
                        <a:ext cx="4103687" cy="3187700"/>
                      </a:xfrm>
                      <a:prstGeom prst="rect">
                        <a:avLst/>
                      </a:prstGeom>
                      <a:noFill/>
                      <a:ln w="38100">
                        <a:noFill/>
                        <a:miter/>
                      </a:ln>
                    </p:spPr>
                  </p:pic>
                </p:oleObj>
              </mc:Fallback>
            </mc:AlternateContent>
          </a:graphicData>
        </a:graphic>
      </p:graphicFrame>
      <p:sp>
        <p:nvSpPr>
          <p:cNvPr id="498694"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Rectangle 2"/>
          <p:cNvSpPr>
            <a:spLocks noGrp="1"/>
          </p:cNvSpPr>
          <p:nvPr>
            <p:ph type="title"/>
          </p:nvPr>
        </p:nvSpPr>
        <p:spPr>
          <a:ln/>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pic>
        <p:nvPicPr>
          <p:cNvPr id="130051" name="Picture 3" descr="6"/>
          <p:cNvPicPr>
            <a:picLocks noChangeAspect="1"/>
          </p:cNvPicPr>
          <p:nvPr/>
        </p:nvPicPr>
        <p:blipFill>
          <a:blip r:embed="rId1"/>
          <a:stretch>
            <a:fillRect/>
          </a:stretch>
        </p:blipFill>
        <p:spPr>
          <a:xfrm>
            <a:off x="520700" y="1276350"/>
            <a:ext cx="8231188" cy="5581650"/>
          </a:xfrm>
          <a:prstGeom prst="rect">
            <a:avLst/>
          </a:prstGeom>
          <a:noFill/>
          <a:ln w="9525">
            <a:noFill/>
          </a:ln>
        </p:spPr>
      </p:pic>
      <p:sp>
        <p:nvSpPr>
          <p:cNvPr id="499716" name="Line 4"/>
          <p:cNvSpPr/>
          <p:nvPr/>
        </p:nvSpPr>
        <p:spPr>
          <a:xfrm flipH="1">
            <a:off x="1955800" y="3397250"/>
            <a:ext cx="4908550" cy="1606550"/>
          </a:xfrm>
          <a:prstGeom prst="line">
            <a:avLst/>
          </a:prstGeom>
          <a:ln w="57150" cap="flat" cmpd="sng">
            <a:solidFill>
              <a:srgbClr val="FF3300"/>
            </a:solidFill>
            <a:prstDash val="solid"/>
            <a:headEnd type="none" w="med" len="med"/>
            <a:tailEnd type="triangle" w="med" len="med"/>
          </a:ln>
        </p:spPr>
      </p:sp>
      <p:sp>
        <p:nvSpPr>
          <p:cNvPr id="499717" name="AutoShape 5"/>
          <p:cNvSpPr/>
          <p:nvPr/>
        </p:nvSpPr>
        <p:spPr>
          <a:xfrm>
            <a:off x="2120900" y="5251450"/>
            <a:ext cx="119063" cy="141288"/>
          </a:xfrm>
          <a:prstGeom prst="flowChartConnector">
            <a:avLst/>
          </a:prstGeom>
          <a:solidFill>
            <a:srgbClr val="0000CC"/>
          </a:solidFill>
          <a:ln w="9525" cap="flat" cmpd="sng">
            <a:solidFill>
              <a:srgbClr val="0000CC"/>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499718" name="Line 6"/>
          <p:cNvSpPr/>
          <p:nvPr/>
        </p:nvSpPr>
        <p:spPr>
          <a:xfrm flipV="1">
            <a:off x="2260600" y="5337175"/>
            <a:ext cx="2052638" cy="1588"/>
          </a:xfrm>
          <a:prstGeom prst="line">
            <a:avLst/>
          </a:prstGeom>
          <a:ln w="57150" cap="flat" cmpd="sng">
            <a:solidFill>
              <a:srgbClr val="FF3300"/>
            </a:solidFill>
            <a:prstDash val="solid"/>
            <a:headEnd type="none" w="med" len="med"/>
            <a:tailEnd type="triangle" w="med" len="med"/>
          </a:ln>
        </p:spPr>
      </p:sp>
      <p:sp>
        <p:nvSpPr>
          <p:cNvPr id="499719" name="Text Box 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99716"/>
                                        </p:tgtEl>
                                        <p:attrNameLst>
                                          <p:attrName>style.visibility</p:attrName>
                                        </p:attrNameLst>
                                      </p:cBhvr>
                                      <p:to>
                                        <p:strVal val="visible"/>
                                      </p:to>
                                    </p:set>
                                    <p:animEffect transition="in" filter="wipe(right)">
                                      <p:cBhvr>
                                        <p:cTn id="7" dur="500"/>
                                        <p:tgtEl>
                                          <p:spTgt spid="4997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997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99718"/>
                                        </p:tgtEl>
                                        <p:attrNameLst>
                                          <p:attrName>style.visibility</p:attrName>
                                        </p:attrNameLst>
                                      </p:cBhvr>
                                      <p:to>
                                        <p:strVal val="visible"/>
                                      </p:to>
                                    </p:set>
                                    <p:animEffect transition="in" filter="wipe(left)">
                                      <p:cBhvr>
                                        <p:cTn id="16" dur="500"/>
                                        <p:tgtEl>
                                          <p:spTgt spid="499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2"/>
          <p:cNvSpPr>
            <a:spLocks noGrp="1"/>
          </p:cNvSpPr>
          <p:nvPr>
            <p:ph type="title"/>
          </p:nvPr>
        </p:nvSpPr>
        <p:spPr>
          <a:xfrm>
            <a:off x="1187450" y="0"/>
            <a:ext cx="7772400" cy="531813"/>
          </a:xfrm>
          <a:ln/>
        </p:spPr>
        <p:txBody>
          <a:bodyPr vert="horz" wrap="square" lIns="91440" tIns="45720" rIns="91440" bIns="45720" anchor="ctr" anchorCtr="0"/>
          <a:p>
            <a:pPr eaLnBrk="1" hangingPunct="1"/>
            <a:r>
              <a:rPr lang="en-US" altLang="zh-CN" sz="4000" dirty="0"/>
              <a:t>Hough</a:t>
            </a:r>
            <a:r>
              <a:rPr lang="zh-CN" altLang="en-US" sz="4000" dirty="0"/>
              <a:t>变换</a:t>
            </a:r>
            <a:endParaRPr lang="zh-CN" altLang="en-US" sz="4000" dirty="0"/>
          </a:p>
        </p:txBody>
      </p:sp>
      <p:sp>
        <p:nvSpPr>
          <p:cNvPr id="132099" name="Rectangle 3"/>
          <p:cNvSpPr>
            <a:spLocks noGrp="1"/>
          </p:cNvSpPr>
          <p:nvPr>
            <p:ph idx="1"/>
          </p:nvPr>
        </p:nvSpPr>
        <p:spPr>
          <a:xfrm>
            <a:off x="1187450" y="549275"/>
            <a:ext cx="7772400" cy="4495800"/>
          </a:xfrm>
          <a:ln/>
        </p:spPr>
        <p:txBody>
          <a:bodyPr vert="horz" wrap="square" lIns="91440" tIns="45720" rIns="91440" bIns="45720" anchor="t" anchorCtr="0"/>
          <a:p>
            <a:pPr eaLnBrk="1" hangingPunct="1"/>
            <a:r>
              <a:rPr lang="zh-CN" altLang="en-US" dirty="0"/>
              <a:t>算法思想：</a:t>
            </a:r>
            <a:endParaRPr lang="zh-CN" altLang="en-US" dirty="0"/>
          </a:p>
          <a:p>
            <a:pPr lvl="1" eaLnBrk="1" hangingPunct="1"/>
            <a:r>
              <a:rPr lang="zh-CN" altLang="en-US" dirty="0"/>
              <a:t>将</a:t>
            </a:r>
            <a:r>
              <a:rPr lang="zh-CN" altLang="en-US" dirty="0">
                <a:sym typeface="Symbol" panose="05050102010706020507" pitchFamily="18" charset="2"/>
              </a:rPr>
              <a:t>,</a:t>
            </a:r>
            <a:r>
              <a:rPr lang="zh-CN" altLang="en-US" dirty="0"/>
              <a:t> 空间量化成许多小格。根据图像内的每个(</a:t>
            </a:r>
            <a:r>
              <a:rPr lang="en-US" altLang="zh-CN" dirty="0"/>
              <a:t>x0,y0)</a:t>
            </a:r>
            <a:r>
              <a:rPr lang="zh-CN" altLang="en-US" dirty="0"/>
              <a:t>点代入</a:t>
            </a:r>
            <a:r>
              <a:rPr lang="zh-CN" altLang="en-US" dirty="0">
                <a:sym typeface="Symbol" panose="05050102010706020507" pitchFamily="18" charset="2"/>
              </a:rPr>
              <a:t></a:t>
            </a:r>
            <a:r>
              <a:rPr lang="zh-CN" altLang="en-US" dirty="0"/>
              <a:t>的量化值，算出各个</a:t>
            </a:r>
            <a:r>
              <a:rPr lang="zh-CN" altLang="en-US" dirty="0">
                <a:sym typeface="Symbol" panose="05050102010706020507" pitchFamily="18" charset="2"/>
              </a:rPr>
              <a:t>，所得值（经量化）落在某个小格内，便使该小格的计数累加器加1，当全部(</a:t>
            </a:r>
            <a:r>
              <a:rPr lang="en-US" altLang="zh-CN" dirty="0">
                <a:sym typeface="Symbol" panose="05050102010706020507" pitchFamily="18" charset="2"/>
              </a:rPr>
              <a:t>x,y)</a:t>
            </a:r>
            <a:r>
              <a:rPr lang="zh-CN" altLang="en-US" dirty="0">
                <a:sym typeface="Symbol" panose="05050102010706020507" pitchFamily="18" charset="2"/>
              </a:rPr>
              <a:t>点变换后，对小格进行检验，有大的计数值的小格对应于共线点，其(,</a:t>
            </a:r>
            <a:r>
              <a:rPr lang="zh-CN" altLang="en-US" dirty="0"/>
              <a:t> </a:t>
            </a:r>
            <a:r>
              <a:rPr lang="zh-CN" altLang="en-US" dirty="0">
                <a:sym typeface="Symbol" panose="05050102010706020507" pitchFamily="18" charset="2"/>
              </a:rPr>
              <a:t>)值作为直线的拟合参数。</a:t>
            </a:r>
            <a:endParaRPr lang="zh-CN" altLang="en-US" dirty="0"/>
          </a:p>
        </p:txBody>
      </p:sp>
      <p:graphicFrame>
        <p:nvGraphicFramePr>
          <p:cNvPr id="132100" name="Object 4"/>
          <p:cNvGraphicFramePr>
            <a:graphicFrameLocks noChangeAspect="1"/>
          </p:cNvGraphicFramePr>
          <p:nvPr/>
        </p:nvGraphicFramePr>
        <p:xfrm>
          <a:off x="5718175" y="3981450"/>
          <a:ext cx="3425825" cy="2876550"/>
        </p:xfrm>
        <a:graphic>
          <a:graphicData uri="http://schemas.openxmlformats.org/presentationml/2006/ole">
            <mc:AlternateContent xmlns:mc="http://schemas.openxmlformats.org/markup-compatibility/2006">
              <mc:Choice xmlns:v="urn:schemas-microsoft-com:vml" Requires="v">
                <p:oleObj spid="_x0000_s3100" name="" r:id="rId1" imgW="1905000" imgH="1600200" progId="Paint.Picture">
                  <p:embed/>
                </p:oleObj>
              </mc:Choice>
              <mc:Fallback>
                <p:oleObj name="" r:id="rId1" imgW="1905000" imgH="1600200" progId="Paint.Picture">
                  <p:embed/>
                  <p:pic>
                    <p:nvPicPr>
                      <p:cNvPr id="0" name="图片 3099"/>
                      <p:cNvPicPr/>
                      <p:nvPr/>
                    </p:nvPicPr>
                    <p:blipFill>
                      <a:blip r:embed="rId2"/>
                      <a:stretch>
                        <a:fillRect/>
                      </a:stretch>
                    </p:blipFill>
                    <p:spPr>
                      <a:xfrm>
                        <a:off x="5718175" y="3981450"/>
                        <a:ext cx="3425825" cy="2876550"/>
                      </a:xfrm>
                      <a:prstGeom prst="rect">
                        <a:avLst/>
                      </a:prstGeom>
                      <a:noFill/>
                      <a:ln w="38100">
                        <a:noFill/>
                        <a:miter/>
                      </a:ln>
                    </p:spPr>
                  </p:pic>
                </p:oleObj>
              </mc:Fallback>
            </mc:AlternateContent>
          </a:graphicData>
        </a:graphic>
      </p:graphicFrame>
      <p:sp>
        <p:nvSpPr>
          <p:cNvPr id="500741"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2"/>
          <p:cNvSpPr>
            <a:spLocks noGrp="1"/>
          </p:cNvSpPr>
          <p:nvPr>
            <p:ph type="title"/>
          </p:nvPr>
        </p:nvSpPr>
        <p:spPr>
          <a:ln/>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34147" name="Rectangle 3"/>
          <p:cNvSpPr>
            <a:spLocks noGrp="1"/>
          </p:cNvSpPr>
          <p:nvPr>
            <p:ph idx="1"/>
          </p:nvPr>
        </p:nvSpPr>
        <p:spPr>
          <a:ln/>
        </p:spPr>
        <p:txBody>
          <a:bodyPr vert="horz" wrap="square" lIns="91440" tIns="45720" rIns="91440" bIns="45720" anchor="t" anchorCtr="0"/>
          <a:p>
            <a:pPr eaLnBrk="1" hangingPunct="1"/>
            <a:r>
              <a:rPr lang="zh-CN" altLang="en-US" dirty="0"/>
              <a:t>算法特点：</a:t>
            </a:r>
            <a:endParaRPr lang="zh-CN" altLang="en-US" dirty="0"/>
          </a:p>
          <a:p>
            <a:pPr lvl="1" eaLnBrk="1" hangingPunct="1"/>
            <a:r>
              <a:rPr lang="zh-CN" altLang="en-US" dirty="0"/>
              <a:t>对</a:t>
            </a:r>
            <a:r>
              <a:rPr lang="en-US" altLang="zh-CN" dirty="0"/>
              <a:t>ρ、θ</a:t>
            </a:r>
            <a:r>
              <a:rPr lang="zh-CN" altLang="en-US" dirty="0"/>
              <a:t>量化过粗，直线参数就不精确，过细则计算量增加。因此，对</a:t>
            </a:r>
            <a:r>
              <a:rPr lang="en-US" altLang="zh-CN" dirty="0"/>
              <a:t>ρ、θ</a:t>
            </a:r>
            <a:r>
              <a:rPr lang="zh-CN" altLang="en-US" dirty="0"/>
              <a:t>量化要兼顾参数量化精度和计算量。</a:t>
            </a:r>
            <a:endParaRPr lang="zh-CN" altLang="en-US" dirty="0"/>
          </a:p>
          <a:p>
            <a:pPr lvl="1" eaLnBrk="1" hangingPunct="1"/>
            <a:r>
              <a:rPr lang="en-US" altLang="zh-CN" dirty="0"/>
              <a:t>Hough</a:t>
            </a:r>
            <a:r>
              <a:rPr lang="zh-CN" altLang="en-US" dirty="0"/>
              <a:t>变换检测直线的抗噪性能强，能将断开的边缘连接起来。</a:t>
            </a:r>
            <a:endParaRPr lang="zh-CN" altLang="en-US" dirty="0"/>
          </a:p>
          <a:p>
            <a:pPr lvl="1" eaLnBrk="1" hangingPunct="1"/>
            <a:r>
              <a:rPr lang="zh-CN" altLang="en-US" dirty="0"/>
              <a:t>此外</a:t>
            </a:r>
            <a:r>
              <a:rPr lang="en-US" altLang="zh-CN" dirty="0"/>
              <a:t>Hough</a:t>
            </a:r>
            <a:r>
              <a:rPr lang="zh-CN" altLang="en-US" dirty="0"/>
              <a:t>变换也可用来检测曲线，比如圆、椭圆等</a:t>
            </a:r>
            <a:endParaRPr lang="zh-CN" altLang="en-US" dirty="0"/>
          </a:p>
        </p:txBody>
      </p:sp>
      <p:sp>
        <p:nvSpPr>
          <p:cNvPr id="501764"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Rectangle 2"/>
          <p:cNvSpPr>
            <a:spLocks noGrp="1"/>
          </p:cNvSpPr>
          <p:nvPr>
            <p:ph type="title"/>
          </p:nvPr>
        </p:nvSpPr>
        <p:spPr>
          <a:ln/>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36195" name="Rectangle 3"/>
          <p:cNvSpPr>
            <a:spLocks noGrp="1"/>
          </p:cNvSpPr>
          <p:nvPr>
            <p:ph idx="1"/>
          </p:nvPr>
        </p:nvSpPr>
        <p:spPr>
          <a:ln/>
        </p:spPr>
        <p:txBody>
          <a:bodyPr vert="horz" wrap="square" lIns="91440" tIns="45720" rIns="91440" bIns="45720" anchor="t" anchorCtr="0"/>
          <a:p>
            <a:pPr eaLnBrk="1" hangingPunct="1">
              <a:lnSpc>
                <a:spcPct val="90000"/>
              </a:lnSpc>
            </a:pPr>
            <a:r>
              <a:rPr lang="zh-CN" altLang="en-US" sz="2400" dirty="0"/>
              <a:t>算法</a:t>
            </a:r>
            <a:r>
              <a:rPr lang="zh-CN" altLang="en-US" sz="2400" b="1" dirty="0"/>
              <a:t>过程</a:t>
            </a:r>
            <a:r>
              <a:rPr lang="zh-CN" altLang="en-US" sz="2400" dirty="0"/>
              <a:t>：</a:t>
            </a:r>
            <a:endParaRPr lang="zh-CN" altLang="en-US" sz="2400" dirty="0"/>
          </a:p>
          <a:p>
            <a:pPr lvl="1" eaLnBrk="1" hangingPunct="1">
              <a:lnSpc>
                <a:spcPct val="90000"/>
              </a:lnSpc>
            </a:pPr>
            <a:r>
              <a:rPr lang="en-US" altLang="zh-CN" sz="2000" dirty="0"/>
              <a:t>1</a:t>
            </a:r>
            <a:r>
              <a:rPr lang="zh-CN" altLang="en-US" sz="2000" dirty="0"/>
              <a:t>、在对</a:t>
            </a:r>
            <a:r>
              <a:rPr lang="en-US" altLang="zh-CN" sz="2000" dirty="0"/>
              <a:t>ρ、θ</a:t>
            </a:r>
            <a:r>
              <a:rPr lang="zh-CN" altLang="en-US" sz="2000" dirty="0"/>
              <a:t>极值范围内对其分别进行</a:t>
            </a:r>
            <a:r>
              <a:rPr lang="en-US" altLang="zh-CN" sz="2000" dirty="0"/>
              <a:t>m</a:t>
            </a:r>
            <a:r>
              <a:rPr lang="zh-CN" altLang="en-US" sz="2000" dirty="0"/>
              <a:t>、</a:t>
            </a:r>
            <a:r>
              <a:rPr lang="en-US" altLang="zh-CN" sz="2000" dirty="0"/>
              <a:t>n</a:t>
            </a:r>
            <a:r>
              <a:rPr lang="zh-CN" altLang="en-US" sz="2000" dirty="0"/>
              <a:t>等分，设一个二维数组下标与</a:t>
            </a:r>
            <a:r>
              <a:rPr lang="en-US" altLang="zh-CN" sz="2000" dirty="0"/>
              <a:t>ρi、θj</a:t>
            </a:r>
            <a:r>
              <a:rPr lang="zh-CN" altLang="en-US" sz="2000" dirty="0"/>
              <a:t>取值对应</a:t>
            </a:r>
            <a:endParaRPr lang="zh-CN" altLang="en-US" sz="2000" dirty="0"/>
          </a:p>
          <a:p>
            <a:pPr lvl="1" eaLnBrk="1" hangingPunct="1">
              <a:lnSpc>
                <a:spcPct val="90000"/>
              </a:lnSpc>
            </a:pPr>
            <a:r>
              <a:rPr lang="en-US" altLang="zh-CN" sz="2000" dirty="0"/>
              <a:t>2</a:t>
            </a:r>
            <a:r>
              <a:rPr lang="zh-CN" altLang="en-US" sz="2000" dirty="0"/>
              <a:t>、对图像上的边缘点做</a:t>
            </a:r>
            <a:r>
              <a:rPr lang="en-US" altLang="zh-CN" sz="2000" dirty="0"/>
              <a:t>Hough</a:t>
            </a:r>
            <a:r>
              <a:rPr lang="zh-CN" altLang="en-US" sz="2000" dirty="0"/>
              <a:t>变换，求每个点在</a:t>
            </a:r>
            <a:r>
              <a:rPr lang="en-US" altLang="zh-CN" sz="2000" dirty="0"/>
              <a:t>θj</a:t>
            </a:r>
            <a:r>
              <a:rPr lang="zh-CN" altLang="en-US" sz="2000" dirty="0"/>
              <a:t>（</a:t>
            </a:r>
            <a:r>
              <a:rPr lang="en-US" altLang="zh-CN" sz="2000" dirty="0"/>
              <a:t>j=0</a:t>
            </a:r>
            <a:r>
              <a:rPr lang="zh-CN" altLang="en-US" sz="2000" dirty="0"/>
              <a:t>，</a:t>
            </a:r>
            <a:r>
              <a:rPr lang="en-US" altLang="zh-CN" sz="2000" dirty="0"/>
              <a:t>1</a:t>
            </a:r>
            <a:r>
              <a:rPr lang="zh-CN" altLang="en-US" sz="2000" dirty="0"/>
              <a:t>，。。。</a:t>
            </a:r>
            <a:r>
              <a:rPr lang="en-US" altLang="zh-CN" sz="2000" dirty="0"/>
              <a:t>n</a:t>
            </a:r>
            <a:r>
              <a:rPr lang="zh-CN" altLang="en-US" sz="2000" dirty="0"/>
              <a:t>）变换后的</a:t>
            </a:r>
            <a:r>
              <a:rPr lang="en-US" altLang="zh-CN" sz="2000" dirty="0"/>
              <a:t>ρi</a:t>
            </a:r>
            <a:r>
              <a:rPr lang="zh-CN" altLang="en-US" sz="2000" dirty="0"/>
              <a:t>，判断（ </a:t>
            </a:r>
            <a:r>
              <a:rPr lang="en-US" altLang="zh-CN" sz="2000" dirty="0"/>
              <a:t>ρi、θj</a:t>
            </a:r>
            <a:r>
              <a:rPr lang="zh-CN" altLang="en-US" sz="2000" dirty="0"/>
              <a:t> ）与哪个数值元素对应，则让该数组元素值加</a:t>
            </a:r>
            <a:r>
              <a:rPr lang="en-US" altLang="zh-CN" sz="2000" dirty="0"/>
              <a:t>1</a:t>
            </a:r>
            <a:r>
              <a:rPr lang="zh-CN" altLang="en-US" sz="2000" dirty="0"/>
              <a:t>。</a:t>
            </a:r>
            <a:endParaRPr lang="zh-CN" altLang="en-US" sz="2000" dirty="0"/>
          </a:p>
          <a:p>
            <a:pPr lvl="1" eaLnBrk="1" hangingPunct="1">
              <a:lnSpc>
                <a:spcPct val="90000"/>
              </a:lnSpc>
            </a:pPr>
            <a:r>
              <a:rPr lang="en-US" altLang="zh-CN" sz="2000" dirty="0"/>
              <a:t>3</a:t>
            </a:r>
            <a:r>
              <a:rPr lang="zh-CN" altLang="en-US" sz="2000" dirty="0"/>
              <a:t>、比较数组元素值的大小，最大值所对应的</a:t>
            </a:r>
            <a:r>
              <a:rPr lang="en-US" altLang="zh-CN" sz="2000" dirty="0"/>
              <a:t>ρi、θj</a:t>
            </a:r>
            <a:r>
              <a:rPr lang="zh-CN" altLang="en-US" sz="2000" dirty="0"/>
              <a:t> ）就是这些共线点对应的直线方程的参数。</a:t>
            </a:r>
            <a:endParaRPr lang="zh-CN" altLang="en-US" sz="2000" dirty="0"/>
          </a:p>
          <a:p>
            <a:pPr lvl="1" eaLnBrk="1" hangingPunct="1">
              <a:lnSpc>
                <a:spcPct val="90000"/>
              </a:lnSpc>
            </a:pPr>
            <a:r>
              <a:rPr lang="en-US" altLang="zh-CN" sz="2000" dirty="0"/>
              <a:t>4</a:t>
            </a:r>
            <a:r>
              <a:rPr lang="zh-CN" altLang="en-US" sz="2000" dirty="0"/>
              <a:t>、</a:t>
            </a:r>
            <a:r>
              <a:rPr lang="en-US" altLang="zh-CN" sz="2000" dirty="0"/>
              <a:t>ρ、θ</a:t>
            </a:r>
            <a:r>
              <a:rPr lang="zh-CN" altLang="en-US" sz="2000" dirty="0"/>
              <a:t>量化过粗，直线参数不准确，过细则计算量增加，因此，对</a:t>
            </a:r>
            <a:r>
              <a:rPr lang="en-US" altLang="zh-CN" sz="2000" dirty="0"/>
              <a:t>ρ、θ</a:t>
            </a:r>
            <a:r>
              <a:rPr lang="zh-CN" altLang="en-US" sz="2000" dirty="0"/>
              <a:t>量化要兼顾参数量化精度和计算量。</a:t>
            </a:r>
            <a:endParaRPr lang="zh-CN" altLang="en-US" sz="2000" dirty="0"/>
          </a:p>
          <a:p>
            <a:pPr lvl="1" eaLnBrk="1" hangingPunct="1">
              <a:lnSpc>
                <a:spcPct val="90000"/>
              </a:lnSpc>
            </a:pPr>
            <a:r>
              <a:rPr lang="en-US" altLang="zh-CN" sz="2000" dirty="0"/>
              <a:t>5</a:t>
            </a:r>
            <a:r>
              <a:rPr lang="zh-CN" altLang="en-US" sz="2000" dirty="0"/>
              <a:t>、</a:t>
            </a:r>
            <a:r>
              <a:rPr lang="en-US" altLang="zh-CN" sz="2000" dirty="0"/>
              <a:t>Hough</a:t>
            </a:r>
            <a:r>
              <a:rPr lang="zh-CN" altLang="en-US" sz="2000" dirty="0"/>
              <a:t>变换检测直线的抗噪性能强，能将断开的边缘连接起来。</a:t>
            </a:r>
            <a:endParaRPr lang="zh-CN" altLang="en-US" sz="2000" dirty="0"/>
          </a:p>
          <a:p>
            <a:pPr lvl="1" eaLnBrk="1" hangingPunct="1">
              <a:lnSpc>
                <a:spcPct val="90000"/>
              </a:lnSpc>
            </a:pPr>
            <a:r>
              <a:rPr lang="en-US" altLang="zh-CN" sz="2000" dirty="0"/>
              <a:t>6</a:t>
            </a:r>
            <a:r>
              <a:rPr lang="zh-CN" altLang="en-US" sz="2000" dirty="0"/>
              <a:t>、此外</a:t>
            </a:r>
            <a:r>
              <a:rPr lang="en-US" altLang="zh-CN" sz="2000" dirty="0"/>
              <a:t>Hough</a:t>
            </a:r>
            <a:r>
              <a:rPr lang="zh-CN" altLang="en-US" sz="2000" dirty="0"/>
              <a:t>变换也可用来检测曲线，比如圆、椭圆等</a:t>
            </a:r>
            <a:endParaRPr lang="zh-CN" altLang="en-US" sz="2000" dirty="0"/>
          </a:p>
        </p:txBody>
      </p:sp>
      <p:sp>
        <p:nvSpPr>
          <p:cNvPr id="574468"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a:xfrm>
            <a:off x="1371600" y="0"/>
            <a:ext cx="7772400" cy="603250"/>
          </a:xfrm>
          <a:ln/>
        </p:spPr>
        <p:txBody>
          <a:bodyPr vert="horz" wrap="square" lIns="91440" tIns="45720" rIns="91440" bIns="45720" anchor="ctr" anchorCtr="0"/>
          <a:p>
            <a:pPr eaLnBrk="1" hangingPunct="1"/>
            <a:r>
              <a:rPr lang="zh-CN" altLang="en-US" dirty="0"/>
              <a:t>图象的分割和特征提取</a:t>
            </a:r>
            <a:endParaRPr lang="zh-CN" altLang="en-IE" dirty="0"/>
          </a:p>
        </p:txBody>
      </p:sp>
      <p:sp>
        <p:nvSpPr>
          <p:cNvPr id="16387" name="Rectangle 3"/>
          <p:cNvSpPr>
            <a:spLocks noGrp="1"/>
          </p:cNvSpPr>
          <p:nvPr>
            <p:ph idx="1"/>
          </p:nvPr>
        </p:nvSpPr>
        <p:spPr>
          <a:xfrm>
            <a:off x="1187450" y="692150"/>
            <a:ext cx="7772400" cy="4495800"/>
          </a:xfrm>
          <a:ln/>
        </p:spPr>
        <p:txBody>
          <a:bodyPr vert="horz" wrap="square" lIns="91440" tIns="45720" rIns="91440" bIns="45720" anchor="t" anchorCtr="0"/>
          <a:p>
            <a:pPr eaLnBrk="1" hangingPunct="1"/>
            <a:r>
              <a:rPr lang="zh-CN" altLang="en-US" dirty="0"/>
              <a:t>图像分割的基本策略是基于灰度值的两个基本特性：</a:t>
            </a:r>
            <a:endParaRPr lang="zh-CN" altLang="en-US" dirty="0"/>
          </a:p>
          <a:p>
            <a:pPr lvl="1" eaLnBrk="1" hangingPunct="1"/>
            <a:r>
              <a:rPr lang="zh-CN" altLang="en-US" dirty="0"/>
              <a:t>区域之间的不连续性</a:t>
            </a:r>
            <a:endParaRPr lang="zh-CN" altLang="en-US" dirty="0"/>
          </a:p>
          <a:p>
            <a:pPr lvl="2" eaLnBrk="1" hangingPunct="1"/>
            <a:r>
              <a:rPr lang="zh-CN" altLang="en-US" dirty="0"/>
              <a:t>先找到点、线（宽度为1）、边（不定宽度）</a:t>
            </a:r>
            <a:endParaRPr lang="zh-CN" altLang="en-US" dirty="0"/>
          </a:p>
          <a:p>
            <a:pPr lvl="2" eaLnBrk="1" hangingPunct="1"/>
            <a:r>
              <a:rPr lang="zh-CN" altLang="en-US" dirty="0"/>
              <a:t>再确定区域</a:t>
            </a:r>
            <a:endParaRPr lang="zh-CN" altLang="en-US" dirty="0"/>
          </a:p>
          <a:p>
            <a:pPr lvl="1" eaLnBrk="1" hangingPunct="1"/>
            <a:endParaRPr lang="zh-CN" altLang="en-US" dirty="0"/>
          </a:p>
          <a:p>
            <a:pPr lvl="1" eaLnBrk="1" hangingPunct="1"/>
            <a:r>
              <a:rPr lang="zh-CN" altLang="en-US" dirty="0"/>
              <a:t>区域内部的相似性</a:t>
            </a:r>
            <a:endParaRPr lang="zh-CN" altLang="en-US" dirty="0"/>
          </a:p>
          <a:p>
            <a:pPr lvl="2" eaLnBrk="1" hangingPunct="1"/>
            <a:r>
              <a:rPr lang="zh-CN" altLang="en-US" dirty="0"/>
              <a:t>通过选择阈值，找到灰度值相似的区域</a:t>
            </a:r>
            <a:endParaRPr lang="zh-CN" altLang="en-US" dirty="0"/>
          </a:p>
          <a:p>
            <a:pPr lvl="2" eaLnBrk="1" hangingPunct="1"/>
            <a:r>
              <a:rPr lang="zh-CN" altLang="en-US" dirty="0"/>
              <a:t>区域的外轮廓就是对象的边</a:t>
            </a:r>
            <a:endParaRPr lang="zh-CN" altLang="en-US" dirty="0"/>
          </a:p>
        </p:txBody>
      </p:sp>
      <p:grpSp>
        <p:nvGrpSpPr>
          <p:cNvPr id="16388" name="Group 4"/>
          <p:cNvGrpSpPr/>
          <p:nvPr/>
        </p:nvGrpSpPr>
        <p:grpSpPr>
          <a:xfrm>
            <a:off x="4572000" y="2708275"/>
            <a:ext cx="3883025" cy="909638"/>
            <a:chOff x="816" y="3408"/>
            <a:chExt cx="4608" cy="768"/>
          </a:xfrm>
        </p:grpSpPr>
        <p:sp>
          <p:nvSpPr>
            <p:cNvPr id="16393" name="Rectangle 5"/>
            <p:cNvSpPr/>
            <p:nvPr/>
          </p:nvSpPr>
          <p:spPr>
            <a:xfrm>
              <a:off x="816" y="3408"/>
              <a:ext cx="1968" cy="768"/>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6394" name="Oval 6"/>
            <p:cNvSpPr/>
            <p:nvPr/>
          </p:nvSpPr>
          <p:spPr>
            <a:xfrm>
              <a:off x="1344" y="3648"/>
              <a:ext cx="912" cy="336"/>
            </a:xfrm>
            <a:prstGeom prst="ellipse">
              <a:avLst/>
            </a:prstGeom>
            <a:solidFill>
              <a:srgbClr val="33CC33"/>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6395" name="Line 7"/>
            <p:cNvSpPr/>
            <p:nvPr/>
          </p:nvSpPr>
          <p:spPr>
            <a:xfrm>
              <a:off x="3024" y="3936"/>
              <a:ext cx="672" cy="0"/>
            </a:xfrm>
            <a:prstGeom prst="line">
              <a:avLst/>
            </a:prstGeom>
            <a:ln w="9525" cap="flat" cmpd="sng">
              <a:solidFill>
                <a:schemeClr val="tx1"/>
              </a:solidFill>
              <a:prstDash val="solid"/>
              <a:headEnd type="none" w="med" len="med"/>
              <a:tailEnd type="none" w="med" len="med"/>
            </a:ln>
          </p:spPr>
        </p:sp>
        <p:sp>
          <p:nvSpPr>
            <p:cNvPr id="16396" name="Line 8"/>
            <p:cNvSpPr/>
            <p:nvPr/>
          </p:nvSpPr>
          <p:spPr>
            <a:xfrm flipV="1">
              <a:off x="3696" y="3600"/>
              <a:ext cx="0" cy="336"/>
            </a:xfrm>
            <a:prstGeom prst="line">
              <a:avLst/>
            </a:prstGeom>
            <a:ln w="9525" cap="flat" cmpd="sng">
              <a:solidFill>
                <a:schemeClr val="tx1"/>
              </a:solidFill>
              <a:prstDash val="solid"/>
              <a:headEnd type="none" w="med" len="med"/>
              <a:tailEnd type="none" w="med" len="med"/>
            </a:ln>
          </p:spPr>
        </p:sp>
        <p:sp>
          <p:nvSpPr>
            <p:cNvPr id="16397" name="Line 9"/>
            <p:cNvSpPr/>
            <p:nvPr/>
          </p:nvSpPr>
          <p:spPr>
            <a:xfrm>
              <a:off x="3696" y="3600"/>
              <a:ext cx="960" cy="0"/>
            </a:xfrm>
            <a:prstGeom prst="line">
              <a:avLst/>
            </a:prstGeom>
            <a:ln w="9525" cap="flat" cmpd="sng">
              <a:solidFill>
                <a:schemeClr val="tx1"/>
              </a:solidFill>
              <a:prstDash val="solid"/>
              <a:headEnd type="none" w="med" len="med"/>
              <a:tailEnd type="none" w="med" len="med"/>
            </a:ln>
          </p:spPr>
        </p:sp>
        <p:sp>
          <p:nvSpPr>
            <p:cNvPr id="16398" name="Line 10"/>
            <p:cNvSpPr/>
            <p:nvPr/>
          </p:nvSpPr>
          <p:spPr>
            <a:xfrm>
              <a:off x="4656" y="3600"/>
              <a:ext cx="0" cy="336"/>
            </a:xfrm>
            <a:prstGeom prst="line">
              <a:avLst/>
            </a:prstGeom>
            <a:ln w="9525" cap="flat" cmpd="sng">
              <a:solidFill>
                <a:schemeClr val="tx1"/>
              </a:solidFill>
              <a:prstDash val="solid"/>
              <a:headEnd type="none" w="med" len="med"/>
              <a:tailEnd type="none" w="med" len="med"/>
            </a:ln>
          </p:spPr>
        </p:sp>
        <p:sp>
          <p:nvSpPr>
            <p:cNvPr id="16399" name="Line 11"/>
            <p:cNvSpPr/>
            <p:nvPr/>
          </p:nvSpPr>
          <p:spPr>
            <a:xfrm>
              <a:off x="4656" y="3936"/>
              <a:ext cx="768" cy="0"/>
            </a:xfrm>
            <a:prstGeom prst="line">
              <a:avLst/>
            </a:prstGeom>
            <a:ln w="9525" cap="flat" cmpd="sng">
              <a:solidFill>
                <a:schemeClr val="tx1"/>
              </a:solidFill>
              <a:prstDash val="solid"/>
              <a:headEnd type="none" w="med" len="med"/>
              <a:tailEnd type="none" w="med" len="med"/>
            </a:ln>
          </p:spPr>
        </p:sp>
      </p:grpSp>
      <p:grpSp>
        <p:nvGrpSpPr>
          <p:cNvPr id="16389" name="Group 12"/>
          <p:cNvGrpSpPr/>
          <p:nvPr/>
        </p:nvGrpSpPr>
        <p:grpSpPr>
          <a:xfrm>
            <a:off x="2700338" y="5229225"/>
            <a:ext cx="4062412" cy="1358900"/>
            <a:chOff x="1248" y="2976"/>
            <a:chExt cx="3552" cy="1104"/>
          </a:xfrm>
        </p:grpSpPr>
        <p:sp>
          <p:nvSpPr>
            <p:cNvPr id="16391" name="Rectangle 13"/>
            <p:cNvSpPr/>
            <p:nvPr/>
          </p:nvSpPr>
          <p:spPr>
            <a:xfrm>
              <a:off x="1248" y="2976"/>
              <a:ext cx="3552" cy="110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16392" name="Freeform 14"/>
            <p:cNvSpPr/>
            <p:nvPr/>
          </p:nvSpPr>
          <p:spPr>
            <a:xfrm>
              <a:off x="1584" y="3200"/>
              <a:ext cx="2696" cy="816"/>
            </a:xfrm>
            <a:custGeom>
              <a:avLst/>
              <a:gdLst>
                <a:gd name="txL" fmla="*/ 0 w 2696"/>
                <a:gd name="txT" fmla="*/ 0 h 816"/>
                <a:gd name="txR" fmla="*/ 2696 w 2696"/>
                <a:gd name="txB" fmla="*/ 816 h 816"/>
              </a:gdLst>
              <a:ahLst/>
              <a:cxnLst>
                <a:cxn ang="0">
                  <a:pos x="480" y="592"/>
                </a:cxn>
                <a:cxn ang="0">
                  <a:pos x="48" y="400"/>
                </a:cxn>
                <a:cxn ang="0">
                  <a:pos x="192" y="112"/>
                </a:cxn>
                <a:cxn ang="0">
                  <a:pos x="672" y="160"/>
                </a:cxn>
                <a:cxn ang="0">
                  <a:pos x="816" y="400"/>
                </a:cxn>
                <a:cxn ang="0">
                  <a:pos x="1248" y="448"/>
                </a:cxn>
                <a:cxn ang="0">
                  <a:pos x="1584" y="64"/>
                </a:cxn>
                <a:cxn ang="0">
                  <a:pos x="2112" y="64"/>
                </a:cxn>
                <a:cxn ang="0">
                  <a:pos x="2304" y="304"/>
                </a:cxn>
                <a:cxn ang="0">
                  <a:pos x="2688" y="640"/>
                </a:cxn>
                <a:cxn ang="0">
                  <a:pos x="2256" y="784"/>
                </a:cxn>
                <a:cxn ang="0">
                  <a:pos x="2064" y="448"/>
                </a:cxn>
                <a:cxn ang="0">
                  <a:pos x="1584" y="736"/>
                </a:cxn>
                <a:cxn ang="0">
                  <a:pos x="864" y="640"/>
                </a:cxn>
                <a:cxn ang="0">
                  <a:pos x="480" y="592"/>
                </a:cxn>
              </a:cxnLst>
              <a:rect l="txL" t="txT" r="txR" b="txB"/>
              <a:pathLst>
                <a:path w="2696" h="816">
                  <a:moveTo>
                    <a:pt x="480" y="592"/>
                  </a:moveTo>
                  <a:cubicBezTo>
                    <a:pt x="344" y="552"/>
                    <a:pt x="96" y="480"/>
                    <a:pt x="48" y="400"/>
                  </a:cubicBezTo>
                  <a:cubicBezTo>
                    <a:pt x="0" y="320"/>
                    <a:pt x="88" y="152"/>
                    <a:pt x="192" y="112"/>
                  </a:cubicBezTo>
                  <a:cubicBezTo>
                    <a:pt x="296" y="72"/>
                    <a:pt x="568" y="112"/>
                    <a:pt x="672" y="160"/>
                  </a:cubicBezTo>
                  <a:cubicBezTo>
                    <a:pt x="776" y="208"/>
                    <a:pt x="720" y="352"/>
                    <a:pt x="816" y="400"/>
                  </a:cubicBezTo>
                  <a:cubicBezTo>
                    <a:pt x="912" y="448"/>
                    <a:pt x="1120" y="504"/>
                    <a:pt x="1248" y="448"/>
                  </a:cubicBezTo>
                  <a:cubicBezTo>
                    <a:pt x="1376" y="392"/>
                    <a:pt x="1440" y="128"/>
                    <a:pt x="1584" y="64"/>
                  </a:cubicBezTo>
                  <a:cubicBezTo>
                    <a:pt x="1728" y="0"/>
                    <a:pt x="1992" y="24"/>
                    <a:pt x="2112" y="64"/>
                  </a:cubicBezTo>
                  <a:cubicBezTo>
                    <a:pt x="2232" y="104"/>
                    <a:pt x="2208" y="208"/>
                    <a:pt x="2304" y="304"/>
                  </a:cubicBezTo>
                  <a:cubicBezTo>
                    <a:pt x="2400" y="400"/>
                    <a:pt x="2696" y="560"/>
                    <a:pt x="2688" y="640"/>
                  </a:cubicBezTo>
                  <a:cubicBezTo>
                    <a:pt x="2680" y="720"/>
                    <a:pt x="2360" y="816"/>
                    <a:pt x="2256" y="784"/>
                  </a:cubicBezTo>
                  <a:cubicBezTo>
                    <a:pt x="2152" y="752"/>
                    <a:pt x="2176" y="456"/>
                    <a:pt x="2064" y="448"/>
                  </a:cubicBezTo>
                  <a:cubicBezTo>
                    <a:pt x="1952" y="440"/>
                    <a:pt x="1784" y="704"/>
                    <a:pt x="1584" y="736"/>
                  </a:cubicBezTo>
                  <a:cubicBezTo>
                    <a:pt x="1384" y="768"/>
                    <a:pt x="1048" y="656"/>
                    <a:pt x="864" y="640"/>
                  </a:cubicBezTo>
                  <a:cubicBezTo>
                    <a:pt x="680" y="624"/>
                    <a:pt x="616" y="632"/>
                    <a:pt x="480" y="592"/>
                  </a:cubicBezTo>
                  <a:close/>
                </a:path>
              </a:pathLst>
            </a:custGeom>
            <a:solidFill>
              <a:srgbClr val="33CC33">
                <a:alpha val="100000"/>
              </a:srgbClr>
            </a:solidFill>
            <a:ln w="9525">
              <a:noFill/>
            </a:ln>
          </p:spPr>
          <p:txBody>
            <a:bodyPr/>
            <a:p>
              <a:endParaRPr lang="zh-CN" altLang="en-US"/>
            </a:p>
          </p:txBody>
        </p:sp>
      </p:grpSp>
      <p:sp>
        <p:nvSpPr>
          <p:cNvPr id="537615" name="Text Box 1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2"/>
          <p:cNvSpPr>
            <a:spLocks noGrp="1"/>
          </p:cNvSpPr>
          <p:nvPr>
            <p:ph type="title"/>
          </p:nvPr>
        </p:nvSpPr>
        <p:spPr>
          <a:ln/>
        </p:spPr>
        <p:txBody>
          <a:bodyPr vert="horz" wrap="square" lIns="91440" tIns="45720" rIns="91440" bIns="45720" anchor="ctr" anchorCtr="0"/>
          <a:p>
            <a:pPr eaLnBrk="1" hangingPunct="1"/>
            <a:r>
              <a:rPr lang="en-US" altLang="zh-CN" dirty="0"/>
              <a:t>Hough</a:t>
            </a:r>
            <a:r>
              <a:rPr lang="zh-CN" altLang="en-US" dirty="0"/>
              <a:t>变换</a:t>
            </a:r>
            <a:endParaRPr lang="zh-CN" altLang="en-US" dirty="0"/>
          </a:p>
        </p:txBody>
      </p:sp>
      <p:sp>
        <p:nvSpPr>
          <p:cNvPr id="138243" name="Rectangle 3"/>
          <p:cNvSpPr>
            <a:spLocks noGrp="1"/>
          </p:cNvSpPr>
          <p:nvPr>
            <p:ph idx="1"/>
          </p:nvPr>
        </p:nvSpPr>
        <p:spPr>
          <a:ln/>
        </p:spPr>
        <p:txBody>
          <a:bodyPr vert="horz" wrap="square" lIns="91440" tIns="45720" rIns="91440" bIns="45720" anchor="t" anchorCtr="0"/>
          <a:p>
            <a:pPr eaLnBrk="1" hangingPunct="1">
              <a:lnSpc>
                <a:spcPct val="90000"/>
              </a:lnSpc>
            </a:pPr>
            <a:r>
              <a:rPr lang="zh-CN" altLang="en-US" sz="2000" dirty="0"/>
              <a:t>试使用</a:t>
            </a:r>
            <a:r>
              <a:rPr lang="en-US" altLang="zh-CN" sz="2000" dirty="0"/>
              <a:t>OpenCV</a:t>
            </a:r>
            <a:r>
              <a:rPr lang="zh-CN" altLang="en-US" sz="2000" dirty="0"/>
              <a:t>编程完成图像中直线检测和圆的检测。（检测下面图像中的硬币个数及盒子的边长）</a:t>
            </a:r>
            <a:endParaRPr lang="zh-CN" altLang="en-US" sz="2000" dirty="0"/>
          </a:p>
        </p:txBody>
      </p:sp>
      <p:sp>
        <p:nvSpPr>
          <p:cNvPr id="574468"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pic>
        <p:nvPicPr>
          <p:cNvPr id="138245" name="Picture 2"/>
          <p:cNvPicPr>
            <a:picLocks noChangeAspect="1"/>
          </p:cNvPicPr>
          <p:nvPr/>
        </p:nvPicPr>
        <p:blipFill>
          <a:blip r:embed="rId1"/>
          <a:stretch>
            <a:fillRect/>
          </a:stretch>
        </p:blipFill>
        <p:spPr>
          <a:xfrm>
            <a:off x="2786063" y="2357438"/>
            <a:ext cx="3786187" cy="4357687"/>
          </a:xfrm>
          <a:prstGeom prst="rect">
            <a:avLst/>
          </a:prstGeom>
          <a:noFill/>
          <a:ln w="1270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Text Box 2"/>
          <p:cNvSpPr txBox="1"/>
          <p:nvPr/>
        </p:nvSpPr>
        <p:spPr>
          <a:xfrm>
            <a:off x="3124200" y="685800"/>
            <a:ext cx="2222500"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b="1" dirty="0"/>
              <a:t>图 像 匹 配 </a:t>
            </a:r>
            <a:endParaRPr lang="zh-CN" altLang="en-US" b="1" dirty="0"/>
          </a:p>
        </p:txBody>
      </p:sp>
      <p:sp>
        <p:nvSpPr>
          <p:cNvPr id="140291" name="Text Box 3"/>
          <p:cNvSpPr txBox="1"/>
          <p:nvPr/>
        </p:nvSpPr>
        <p:spPr>
          <a:xfrm>
            <a:off x="1187450" y="1219200"/>
            <a:ext cx="7804150" cy="49149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4000"/>
              </a:lnSpc>
              <a:spcBef>
                <a:spcPct val="50000"/>
              </a:spcBef>
              <a:buClrTx/>
              <a:buSzTx/>
              <a:buFontTx/>
              <a:buNone/>
            </a:pPr>
            <a:r>
              <a:rPr lang="zh-CN" altLang="en-US" sz="2400" b="1" dirty="0"/>
              <a:t>模板匹配 </a:t>
            </a:r>
            <a:endParaRPr lang="zh-CN" altLang="en-US" sz="2400" b="1" dirty="0"/>
          </a:p>
          <a:p>
            <a:pPr marL="0" lvl="0" indent="0" algn="just" eaLnBrk="1" hangingPunct="1">
              <a:lnSpc>
                <a:spcPct val="134000"/>
              </a:lnSpc>
              <a:spcBef>
                <a:spcPct val="50000"/>
              </a:spcBef>
              <a:buClrTx/>
              <a:buSzTx/>
              <a:buFontTx/>
              <a:buNone/>
            </a:pPr>
            <a:r>
              <a:rPr lang="zh-CN" altLang="en-US" sz="2400" dirty="0"/>
              <a:t>        模板匹配是指用一个较小的图像，即模板与源图像进行比较， 以确定在源图像中是否存在与该模板相同或相似的区域， 若该区域存在， 还可确定其位置并提取该区域。 </a:t>
            </a:r>
            <a:endParaRPr lang="zh-CN" altLang="en-US" sz="2400" dirty="0"/>
          </a:p>
          <a:p>
            <a:pPr marL="0" lvl="0" indent="0" algn="just" eaLnBrk="1" hangingPunct="1">
              <a:lnSpc>
                <a:spcPct val="134000"/>
              </a:lnSpc>
              <a:spcBef>
                <a:spcPct val="50000"/>
              </a:spcBef>
              <a:buClrTx/>
              <a:buSzTx/>
              <a:buFontTx/>
              <a:buNone/>
            </a:pPr>
            <a:r>
              <a:rPr lang="zh-CN" altLang="en-US" sz="2400" dirty="0"/>
              <a:t>        模板匹配常用的一种测度为模板与原图像对应区域的误差平方和。设</a:t>
            </a:r>
            <a:r>
              <a:rPr lang="en-US" altLang="zh-CN" sz="2400" i="1" dirty="0"/>
              <a:t>f</a:t>
            </a:r>
            <a:r>
              <a:rPr lang="en-US" altLang="zh-CN" sz="2400" dirty="0"/>
              <a:t>(</a:t>
            </a:r>
            <a:r>
              <a:rPr lang="en-US" altLang="zh-CN" sz="2400" i="1" dirty="0"/>
              <a:t>x,  y</a:t>
            </a:r>
            <a:r>
              <a:rPr lang="en-US" altLang="zh-CN" sz="2400" dirty="0"/>
              <a:t>)</a:t>
            </a:r>
            <a:r>
              <a:rPr lang="zh-CN" altLang="en-US" sz="2400" dirty="0"/>
              <a:t>为</a:t>
            </a:r>
            <a:r>
              <a:rPr lang="en-US" altLang="zh-CN" sz="2400" i="1" dirty="0"/>
              <a:t>M×N</a:t>
            </a:r>
            <a:r>
              <a:rPr lang="zh-CN" altLang="en-US" sz="2400" dirty="0"/>
              <a:t>的原图像，</a:t>
            </a:r>
            <a:r>
              <a:rPr lang="en-US" altLang="zh-CN" sz="2400" i="1" dirty="0"/>
              <a:t>t</a:t>
            </a:r>
            <a:r>
              <a:rPr lang="en-US" altLang="zh-CN" sz="2400" dirty="0"/>
              <a:t>(</a:t>
            </a:r>
            <a:r>
              <a:rPr lang="en-US" altLang="zh-CN" sz="2400" i="1" dirty="0"/>
              <a:t>j,k</a:t>
            </a:r>
            <a:r>
              <a:rPr lang="en-US" altLang="zh-CN" sz="2400" dirty="0"/>
              <a:t>)</a:t>
            </a:r>
            <a:r>
              <a:rPr lang="zh-CN" altLang="en-US" sz="2400" dirty="0"/>
              <a:t>为</a:t>
            </a:r>
            <a:r>
              <a:rPr lang="en-US" altLang="zh-CN" sz="2400" i="1" dirty="0"/>
              <a:t>J×K</a:t>
            </a:r>
            <a:r>
              <a:rPr lang="en-US" altLang="zh-CN" sz="2400" dirty="0"/>
              <a:t>(</a:t>
            </a:r>
            <a:r>
              <a:rPr lang="en-US" altLang="zh-CN" sz="2400" i="1" dirty="0"/>
              <a:t>J</a:t>
            </a:r>
            <a:r>
              <a:rPr lang="en-US" altLang="zh-CN" sz="2400" dirty="0"/>
              <a:t>≤</a:t>
            </a:r>
            <a:r>
              <a:rPr lang="en-US" altLang="zh-CN" sz="2400" i="1" dirty="0"/>
              <a:t>M</a:t>
            </a:r>
            <a:r>
              <a:rPr lang="zh-CN" altLang="en-US" sz="2400" dirty="0"/>
              <a:t>，</a:t>
            </a:r>
            <a:r>
              <a:rPr lang="en-US" altLang="zh-CN" sz="2400" i="1" dirty="0"/>
              <a:t>K</a:t>
            </a:r>
            <a:r>
              <a:rPr lang="en-US" altLang="zh-CN" sz="2400" dirty="0"/>
              <a:t>≤</a:t>
            </a:r>
            <a:r>
              <a:rPr lang="en-US" altLang="zh-CN" sz="2400" i="1" dirty="0"/>
              <a:t>N</a:t>
            </a:r>
            <a:r>
              <a:rPr lang="en-US" altLang="zh-CN" sz="2400" dirty="0"/>
              <a:t>)</a:t>
            </a:r>
            <a:r>
              <a:rPr lang="zh-CN" altLang="en-US" sz="2400" dirty="0"/>
              <a:t>的模板图像，则误差平方和测度定义为 </a:t>
            </a:r>
            <a:endParaRPr lang="zh-CN" altLang="en-US" sz="2400" dirty="0"/>
          </a:p>
        </p:txBody>
      </p:sp>
      <p:graphicFrame>
        <p:nvGraphicFramePr>
          <p:cNvPr id="140292" name="Object 4"/>
          <p:cNvGraphicFramePr>
            <a:graphicFrameLocks noChangeAspect="1"/>
          </p:cNvGraphicFramePr>
          <p:nvPr/>
        </p:nvGraphicFramePr>
        <p:xfrm>
          <a:off x="1619250" y="5735638"/>
          <a:ext cx="6477000" cy="1122362"/>
        </p:xfrm>
        <a:graphic>
          <a:graphicData uri="http://schemas.openxmlformats.org/presentationml/2006/ole">
            <mc:AlternateContent xmlns:mc="http://schemas.openxmlformats.org/markup-compatibility/2006">
              <mc:Choice xmlns:v="urn:schemas-microsoft-com:vml" Requires="v">
                <p:oleObj spid="_x0000_s3104" name="" r:id="rId1" imgW="2565400" imgH="444500" progId="Equation.3">
                  <p:embed/>
                </p:oleObj>
              </mc:Choice>
              <mc:Fallback>
                <p:oleObj name="" r:id="rId1" imgW="2565400" imgH="444500" progId="Equation.3">
                  <p:embed/>
                  <p:pic>
                    <p:nvPicPr>
                      <p:cNvPr id="0" name="图片 3103"/>
                      <p:cNvPicPr/>
                      <p:nvPr/>
                    </p:nvPicPr>
                    <p:blipFill>
                      <a:blip r:embed="rId2"/>
                      <a:stretch>
                        <a:fillRect/>
                      </a:stretch>
                    </p:blipFill>
                    <p:spPr>
                      <a:xfrm>
                        <a:off x="1619250" y="5735638"/>
                        <a:ext cx="6477000" cy="1122362"/>
                      </a:xfrm>
                      <a:prstGeom prst="rect">
                        <a:avLst/>
                      </a:prstGeom>
                      <a:solidFill>
                        <a:srgbClr val="FF9900"/>
                      </a:solidFill>
                      <a:ln w="38100">
                        <a:noFill/>
                        <a:miter/>
                      </a:ln>
                    </p:spPr>
                  </p:pic>
                </p:oleObj>
              </mc:Fallback>
            </mc:AlternateContent>
          </a:graphicData>
        </a:graphic>
      </p:graphicFrame>
      <p:sp>
        <p:nvSpPr>
          <p:cNvPr id="140293" name="Text Box 5"/>
          <p:cNvSpPr txBox="1"/>
          <p:nvPr/>
        </p:nvSpPr>
        <p:spPr>
          <a:xfrm>
            <a:off x="7867650" y="6021388"/>
            <a:ext cx="1276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a:t>
            </a:r>
            <a:r>
              <a:rPr lang="en-US" altLang="zh-CN" sz="2400" dirty="0"/>
              <a:t>5-7</a:t>
            </a:r>
            <a:r>
              <a:rPr lang="zh-CN" altLang="en-US" sz="2400" dirty="0"/>
              <a:t>） </a:t>
            </a:r>
            <a:endParaRPr lang="zh-CN" altLang="en-US" sz="2400" dirty="0"/>
          </a:p>
        </p:txBody>
      </p:sp>
      <p:sp>
        <p:nvSpPr>
          <p:cNvPr id="586758" name="Text Box 6"/>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Text Box 2"/>
          <p:cNvSpPr txBox="1"/>
          <p:nvPr/>
        </p:nvSpPr>
        <p:spPr>
          <a:xfrm>
            <a:off x="1547813" y="836613"/>
            <a:ext cx="3105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将式（</a:t>
            </a:r>
            <a:r>
              <a:rPr lang="en-US" altLang="zh-CN" sz="2400" dirty="0"/>
              <a:t>5-7</a:t>
            </a:r>
            <a:r>
              <a:rPr lang="zh-CN" altLang="en-US" sz="2400" dirty="0"/>
              <a:t>）展开可得 </a:t>
            </a:r>
            <a:endParaRPr lang="zh-CN" altLang="en-US" sz="2400" dirty="0"/>
          </a:p>
        </p:txBody>
      </p:sp>
      <p:graphicFrame>
        <p:nvGraphicFramePr>
          <p:cNvPr id="142339" name="Object 3"/>
          <p:cNvGraphicFramePr>
            <a:graphicFrameLocks noChangeAspect="1"/>
          </p:cNvGraphicFramePr>
          <p:nvPr/>
        </p:nvGraphicFramePr>
        <p:xfrm>
          <a:off x="1258888" y="1752600"/>
          <a:ext cx="7885112" cy="2222500"/>
        </p:xfrm>
        <a:graphic>
          <a:graphicData uri="http://schemas.openxmlformats.org/presentationml/2006/ole">
            <mc:AlternateContent xmlns:mc="http://schemas.openxmlformats.org/markup-compatibility/2006">
              <mc:Choice xmlns:v="urn:schemas-microsoft-com:vml" Requires="v">
                <p:oleObj spid="_x0000_s3103" name="" r:id="rId1" imgW="3975100" imgH="990600" progId="Equation.3">
                  <p:embed/>
                </p:oleObj>
              </mc:Choice>
              <mc:Fallback>
                <p:oleObj name="" r:id="rId1" imgW="3975100" imgH="990600" progId="Equation.3">
                  <p:embed/>
                  <p:pic>
                    <p:nvPicPr>
                      <p:cNvPr id="0" name="图片 3102"/>
                      <p:cNvPicPr/>
                      <p:nvPr/>
                    </p:nvPicPr>
                    <p:blipFill>
                      <a:blip r:embed="rId2"/>
                      <a:stretch>
                        <a:fillRect/>
                      </a:stretch>
                    </p:blipFill>
                    <p:spPr>
                      <a:xfrm>
                        <a:off x="1258888" y="1752600"/>
                        <a:ext cx="7885112" cy="2222500"/>
                      </a:xfrm>
                      <a:prstGeom prst="rect">
                        <a:avLst/>
                      </a:prstGeom>
                      <a:solidFill>
                        <a:srgbClr val="FF9900"/>
                      </a:solidFill>
                      <a:ln w="38100">
                        <a:noFill/>
                        <a:miter/>
                      </a:ln>
                    </p:spPr>
                  </p:pic>
                </p:oleObj>
              </mc:Fallback>
            </mc:AlternateContent>
          </a:graphicData>
        </a:graphic>
      </p:graphicFrame>
      <p:sp>
        <p:nvSpPr>
          <p:cNvPr id="142340" name="Text Box 4"/>
          <p:cNvSpPr txBox="1"/>
          <p:nvPr/>
        </p:nvSpPr>
        <p:spPr>
          <a:xfrm>
            <a:off x="7391400" y="3810000"/>
            <a:ext cx="869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400" dirty="0"/>
              <a:t>(5-8) </a:t>
            </a:r>
            <a:endParaRPr lang="en-US" altLang="zh-CN" sz="2400" dirty="0"/>
          </a:p>
        </p:txBody>
      </p:sp>
      <p:sp>
        <p:nvSpPr>
          <p:cNvPr id="587781"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Text Box 2"/>
          <p:cNvSpPr txBox="1"/>
          <p:nvPr/>
        </p:nvSpPr>
        <p:spPr>
          <a:xfrm>
            <a:off x="533400" y="838200"/>
            <a:ext cx="565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令 </a:t>
            </a:r>
            <a:endParaRPr lang="zh-CN" altLang="en-US" sz="2400" dirty="0"/>
          </a:p>
        </p:txBody>
      </p:sp>
      <p:graphicFrame>
        <p:nvGraphicFramePr>
          <p:cNvPr id="144387" name="Object 3"/>
          <p:cNvGraphicFramePr>
            <a:graphicFrameLocks noChangeAspect="1"/>
          </p:cNvGraphicFramePr>
          <p:nvPr/>
        </p:nvGraphicFramePr>
        <p:xfrm>
          <a:off x="1676400" y="1371600"/>
          <a:ext cx="6705600" cy="3884613"/>
        </p:xfrm>
        <a:graphic>
          <a:graphicData uri="http://schemas.openxmlformats.org/presentationml/2006/ole">
            <mc:AlternateContent xmlns:mc="http://schemas.openxmlformats.org/markup-compatibility/2006">
              <mc:Choice xmlns:v="urn:schemas-microsoft-com:vml" Requires="v">
                <p:oleObj spid="_x0000_s3107" name="" r:id="rId1" imgW="2654300" imgH="1536700" progId="Equation.3">
                  <p:embed/>
                </p:oleObj>
              </mc:Choice>
              <mc:Fallback>
                <p:oleObj name="" r:id="rId1" imgW="2654300" imgH="1536700" progId="Equation.3">
                  <p:embed/>
                  <p:pic>
                    <p:nvPicPr>
                      <p:cNvPr id="0" name="图片 3106"/>
                      <p:cNvPicPr/>
                      <p:nvPr/>
                    </p:nvPicPr>
                    <p:blipFill>
                      <a:blip r:embed="rId2"/>
                      <a:stretch>
                        <a:fillRect/>
                      </a:stretch>
                    </p:blipFill>
                    <p:spPr>
                      <a:xfrm>
                        <a:off x="1676400" y="1371600"/>
                        <a:ext cx="6705600" cy="3884613"/>
                      </a:xfrm>
                      <a:prstGeom prst="rect">
                        <a:avLst/>
                      </a:prstGeom>
                      <a:solidFill>
                        <a:srgbClr val="FF9900"/>
                      </a:solidFill>
                      <a:ln w="38100">
                        <a:noFill/>
                        <a:miter/>
                      </a:ln>
                    </p:spPr>
                  </p:pic>
                </p:oleObj>
              </mc:Fallback>
            </mc:AlternateContent>
          </a:graphicData>
        </a:graphic>
      </p:graphicFrame>
      <p:sp>
        <p:nvSpPr>
          <p:cNvPr id="588804"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Text Box 2"/>
          <p:cNvSpPr txBox="1"/>
          <p:nvPr/>
        </p:nvSpPr>
        <p:spPr>
          <a:xfrm>
            <a:off x="1258888" y="903288"/>
            <a:ext cx="7656512" cy="4702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dirty="0"/>
              <a:t>         </a:t>
            </a:r>
            <a:r>
              <a:rPr lang="en-US" altLang="zh-CN" sz="2400" dirty="0"/>
              <a:t>DS(</a:t>
            </a:r>
            <a:r>
              <a:rPr lang="en-US" altLang="zh-CN" sz="2400" i="1" dirty="0"/>
              <a:t>x, y</a:t>
            </a:r>
            <a:r>
              <a:rPr lang="en-US" altLang="zh-CN" sz="2400" dirty="0"/>
              <a:t>)</a:t>
            </a:r>
            <a:r>
              <a:rPr lang="zh-CN" altLang="en-US" sz="2400" dirty="0"/>
              <a:t>称为原图像中与模板对应区域的能量，它与像素位置</a:t>
            </a:r>
            <a:r>
              <a:rPr lang="en-US" altLang="zh-CN" sz="2400" dirty="0"/>
              <a:t>(</a:t>
            </a:r>
            <a:r>
              <a:rPr lang="en-US" altLang="zh-CN" sz="2400" i="1" dirty="0"/>
              <a:t>x,  y</a:t>
            </a:r>
            <a:r>
              <a:rPr lang="en-US" altLang="zh-CN" sz="2400" dirty="0"/>
              <a:t>)</a:t>
            </a:r>
            <a:r>
              <a:rPr lang="zh-CN" altLang="en-US" sz="2400" dirty="0"/>
              <a:t>有关， 但随像素位置</a:t>
            </a:r>
            <a:r>
              <a:rPr lang="en-US" altLang="zh-CN" sz="2400" dirty="0"/>
              <a:t>(</a:t>
            </a:r>
            <a:r>
              <a:rPr lang="en-US" altLang="zh-CN" sz="2400" i="1" dirty="0"/>
              <a:t>x,  y</a:t>
            </a:r>
            <a:r>
              <a:rPr lang="en-US" altLang="zh-CN" sz="2400" dirty="0"/>
              <a:t>)</a:t>
            </a:r>
            <a:r>
              <a:rPr lang="zh-CN" altLang="en-US" sz="2400" dirty="0"/>
              <a:t>的变化， </a:t>
            </a:r>
            <a:r>
              <a:rPr lang="en-US" altLang="zh-CN" sz="2400" i="1" dirty="0"/>
              <a:t>DS</a:t>
            </a:r>
            <a:r>
              <a:rPr lang="en-US" altLang="zh-CN" sz="2400" dirty="0"/>
              <a:t>(</a:t>
            </a:r>
            <a:r>
              <a:rPr lang="en-US" altLang="zh-CN" sz="2400" i="1" dirty="0"/>
              <a:t>x,  y</a:t>
            </a:r>
            <a:r>
              <a:rPr lang="en-US" altLang="zh-CN" sz="2400" dirty="0"/>
              <a:t>)</a:t>
            </a:r>
            <a:r>
              <a:rPr lang="zh-CN" altLang="en-US" sz="2400" dirty="0"/>
              <a:t>变化缓慢。</a:t>
            </a:r>
            <a:r>
              <a:rPr lang="en-US" altLang="zh-CN" sz="2400" i="1" dirty="0"/>
              <a:t>DST</a:t>
            </a:r>
            <a:r>
              <a:rPr lang="en-US" altLang="zh-CN" sz="2400" dirty="0"/>
              <a:t>(</a:t>
            </a:r>
            <a:r>
              <a:rPr lang="en-US" altLang="zh-CN" sz="2400" i="1" dirty="0"/>
              <a:t>x, y</a:t>
            </a:r>
            <a:r>
              <a:rPr lang="en-US" altLang="zh-CN" sz="2400" dirty="0"/>
              <a:t>)</a:t>
            </a:r>
            <a:r>
              <a:rPr lang="zh-CN" altLang="en-US" sz="2400" dirty="0"/>
              <a:t>称为模板与原图像对应区域的互相关，它随像素位置</a:t>
            </a:r>
            <a:r>
              <a:rPr lang="en-US" altLang="zh-CN" sz="2400" dirty="0"/>
              <a:t>(x,  y)</a:t>
            </a:r>
            <a:r>
              <a:rPr lang="zh-CN" altLang="en-US" sz="2400" dirty="0"/>
              <a:t>的变化而变化，当模板</a:t>
            </a:r>
            <a:r>
              <a:rPr lang="en-US" altLang="zh-CN" sz="2400" i="1" dirty="0"/>
              <a:t>t</a:t>
            </a:r>
            <a:r>
              <a:rPr lang="en-US" altLang="zh-CN" sz="2400" dirty="0"/>
              <a:t>(</a:t>
            </a:r>
            <a:r>
              <a:rPr lang="en-US" altLang="zh-CN" sz="2400" i="1" dirty="0"/>
              <a:t>j, k</a:t>
            </a:r>
            <a:r>
              <a:rPr lang="en-US" altLang="zh-CN" sz="2400" dirty="0"/>
              <a:t>)</a:t>
            </a:r>
            <a:r>
              <a:rPr lang="zh-CN" altLang="en-US" sz="2400" dirty="0"/>
              <a:t>和原图像中对应区域相匹配时取得最大值。</a:t>
            </a:r>
            <a:r>
              <a:rPr lang="en-US" altLang="zh-CN" sz="2400" i="1" dirty="0"/>
              <a:t>DT</a:t>
            </a:r>
            <a:r>
              <a:rPr lang="en-US" altLang="zh-CN" sz="2400" dirty="0"/>
              <a:t>(</a:t>
            </a:r>
            <a:r>
              <a:rPr lang="en-US" altLang="zh-CN" sz="2400" i="1" dirty="0"/>
              <a:t>x, y</a:t>
            </a:r>
            <a:r>
              <a:rPr lang="en-US" altLang="zh-CN" sz="2400" dirty="0"/>
              <a:t>)</a:t>
            </a:r>
            <a:r>
              <a:rPr lang="zh-CN" altLang="en-US" sz="2400" dirty="0"/>
              <a:t>称为模板的能量，它与图像像素位置</a:t>
            </a:r>
            <a:r>
              <a:rPr lang="en-US" altLang="zh-CN" sz="2400" dirty="0"/>
              <a:t>(</a:t>
            </a:r>
            <a:r>
              <a:rPr lang="en-US" altLang="zh-CN" sz="2400" i="1" dirty="0"/>
              <a:t>x, y</a:t>
            </a:r>
            <a:r>
              <a:rPr lang="en-US" altLang="zh-CN" sz="2400" dirty="0"/>
              <a:t>)</a:t>
            </a:r>
            <a:r>
              <a:rPr lang="zh-CN" altLang="en-US" sz="2400" dirty="0"/>
              <a:t>无关，只用一次计算便可。显然，用式</a:t>
            </a:r>
            <a:r>
              <a:rPr lang="en-US" altLang="zh-CN" sz="2400" dirty="0"/>
              <a:t>(5-8)</a:t>
            </a:r>
            <a:r>
              <a:rPr lang="zh-CN" altLang="en-US" sz="2400" dirty="0"/>
              <a:t>计算误差平方和测度可以减少计算量。 </a:t>
            </a:r>
            <a:endParaRPr lang="zh-CN" altLang="en-US" sz="2400" dirty="0"/>
          </a:p>
        </p:txBody>
      </p:sp>
      <p:sp>
        <p:nvSpPr>
          <p:cNvPr id="589827"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Text Box 2"/>
          <p:cNvSpPr txBox="1"/>
          <p:nvPr/>
        </p:nvSpPr>
        <p:spPr>
          <a:xfrm>
            <a:off x="1187450" y="533400"/>
            <a:ext cx="7727950" cy="2830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0000"/>
              </a:lnSpc>
              <a:spcBef>
                <a:spcPct val="50000"/>
              </a:spcBef>
              <a:buClrTx/>
              <a:buSzTx/>
              <a:buFontTx/>
              <a:buNone/>
            </a:pPr>
            <a:r>
              <a:rPr lang="zh-CN" altLang="en-US" sz="2400" dirty="0"/>
              <a:t>        基于上述分析，若设</a:t>
            </a:r>
            <a:r>
              <a:rPr lang="en-US" altLang="zh-CN" sz="2400" i="1" dirty="0"/>
              <a:t>DS</a:t>
            </a:r>
            <a:r>
              <a:rPr lang="en-US" altLang="zh-CN" sz="2400" dirty="0"/>
              <a:t>(</a:t>
            </a:r>
            <a:r>
              <a:rPr lang="en-US" altLang="zh-CN" sz="2400" i="1" dirty="0"/>
              <a:t>x,  y</a:t>
            </a:r>
            <a:r>
              <a:rPr lang="en-US" altLang="zh-CN" sz="2400" dirty="0"/>
              <a:t>)</a:t>
            </a:r>
            <a:r>
              <a:rPr lang="zh-CN" altLang="en-US" sz="2400" dirty="0"/>
              <a:t>也为常数，则用</a:t>
            </a:r>
            <a:r>
              <a:rPr lang="en-US" altLang="zh-CN" sz="2400" i="1" dirty="0"/>
              <a:t>DST</a:t>
            </a:r>
            <a:r>
              <a:rPr lang="en-US" altLang="zh-CN" sz="2400" dirty="0"/>
              <a:t>(</a:t>
            </a:r>
            <a:r>
              <a:rPr lang="en-US" altLang="zh-CN" sz="2400" i="1" dirty="0"/>
              <a:t>x, y</a:t>
            </a:r>
            <a:r>
              <a:rPr lang="en-US" altLang="zh-CN" sz="2400" dirty="0"/>
              <a:t>)</a:t>
            </a:r>
            <a:r>
              <a:rPr lang="zh-CN" altLang="en-US" sz="2400" dirty="0"/>
              <a:t>便可进行图像匹配，当</a:t>
            </a:r>
            <a:r>
              <a:rPr lang="en-US" altLang="zh-CN" sz="2400" i="1" dirty="0"/>
              <a:t>DST</a:t>
            </a:r>
            <a:r>
              <a:rPr lang="en-US" altLang="zh-CN" sz="2400" dirty="0"/>
              <a:t>(</a:t>
            </a:r>
            <a:r>
              <a:rPr lang="en-US" altLang="zh-CN" sz="2400" i="1" dirty="0"/>
              <a:t>x,  y</a:t>
            </a:r>
            <a:r>
              <a:rPr lang="en-US" altLang="zh-CN" sz="2400" dirty="0"/>
              <a:t>)</a:t>
            </a:r>
            <a:r>
              <a:rPr lang="zh-CN" altLang="en-US" sz="2400" dirty="0"/>
              <a:t>取最大值时，便可认为模板与图像是匹配的。但假设</a:t>
            </a:r>
            <a:r>
              <a:rPr lang="en-US" altLang="zh-CN" sz="2400" i="1" dirty="0"/>
              <a:t>DS</a:t>
            </a:r>
            <a:r>
              <a:rPr lang="en-US" altLang="zh-CN" sz="2400" dirty="0"/>
              <a:t>(</a:t>
            </a:r>
            <a:r>
              <a:rPr lang="en-US" altLang="zh-CN" sz="2400" i="1" dirty="0"/>
              <a:t>x,  y</a:t>
            </a:r>
            <a:r>
              <a:rPr lang="en-US" altLang="zh-CN" sz="2400" dirty="0"/>
              <a:t>)</a:t>
            </a:r>
            <a:r>
              <a:rPr lang="zh-CN" altLang="en-US" sz="2400" dirty="0"/>
              <a:t>为常数会产生误差， 严重时将无法正确地完成匹配，因此可用归一化互相关作为误差平方和测度， 其定义为 </a:t>
            </a:r>
            <a:endParaRPr lang="zh-CN" altLang="en-US" sz="2400" dirty="0"/>
          </a:p>
        </p:txBody>
      </p:sp>
      <p:graphicFrame>
        <p:nvGraphicFramePr>
          <p:cNvPr id="148483" name="Object 3"/>
          <p:cNvGraphicFramePr>
            <a:graphicFrameLocks noChangeAspect="1"/>
          </p:cNvGraphicFramePr>
          <p:nvPr/>
        </p:nvGraphicFramePr>
        <p:xfrm>
          <a:off x="990600" y="3284538"/>
          <a:ext cx="8153400" cy="2198687"/>
        </p:xfrm>
        <a:graphic>
          <a:graphicData uri="http://schemas.openxmlformats.org/presentationml/2006/ole">
            <mc:AlternateContent xmlns:mc="http://schemas.openxmlformats.org/markup-compatibility/2006">
              <mc:Choice xmlns:v="urn:schemas-microsoft-com:vml" Requires="v">
                <p:oleObj spid="_x0000_s3105" name="" r:id="rId1" imgW="3390900" imgH="914400" progId="Equation.3">
                  <p:embed/>
                </p:oleObj>
              </mc:Choice>
              <mc:Fallback>
                <p:oleObj name="" r:id="rId1" imgW="3390900" imgH="914400" progId="Equation.3">
                  <p:embed/>
                  <p:pic>
                    <p:nvPicPr>
                      <p:cNvPr id="0" name="图片 3104"/>
                      <p:cNvPicPr/>
                      <p:nvPr/>
                    </p:nvPicPr>
                    <p:blipFill>
                      <a:blip r:embed="rId2"/>
                      <a:stretch>
                        <a:fillRect/>
                      </a:stretch>
                    </p:blipFill>
                    <p:spPr>
                      <a:xfrm>
                        <a:off x="990600" y="3284538"/>
                        <a:ext cx="8153400" cy="2198687"/>
                      </a:xfrm>
                      <a:prstGeom prst="rect">
                        <a:avLst/>
                      </a:prstGeom>
                      <a:solidFill>
                        <a:srgbClr val="FF9900"/>
                      </a:solidFill>
                      <a:ln w="38100">
                        <a:noFill/>
                        <a:miter/>
                      </a:ln>
                    </p:spPr>
                  </p:pic>
                </p:oleObj>
              </mc:Fallback>
            </mc:AlternateContent>
          </a:graphicData>
        </a:graphic>
      </p:graphicFrame>
      <p:sp>
        <p:nvSpPr>
          <p:cNvPr id="148484" name="Text Box 4"/>
          <p:cNvSpPr txBox="1"/>
          <p:nvPr/>
        </p:nvSpPr>
        <p:spPr>
          <a:xfrm>
            <a:off x="8001000" y="5486400"/>
            <a:ext cx="869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400" dirty="0"/>
              <a:t>(5-9) </a:t>
            </a:r>
            <a:endParaRPr lang="en-US" altLang="zh-CN" sz="2400" dirty="0"/>
          </a:p>
        </p:txBody>
      </p:sp>
      <p:sp>
        <p:nvSpPr>
          <p:cNvPr id="590853"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Text Box 2"/>
          <p:cNvSpPr txBox="1"/>
          <p:nvPr/>
        </p:nvSpPr>
        <p:spPr>
          <a:xfrm>
            <a:off x="1258888" y="946150"/>
            <a:ext cx="7656512" cy="4125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dirty="0"/>
              <a:t>        图</a:t>
            </a:r>
            <a:r>
              <a:rPr lang="en-US" altLang="zh-CN" sz="2400" dirty="0"/>
              <a:t>5-15</a:t>
            </a:r>
            <a:r>
              <a:rPr lang="zh-CN" altLang="en-US" sz="2400" dirty="0"/>
              <a:t>给出了模板匹配的示意图，其中假设原图像</a:t>
            </a:r>
            <a:r>
              <a:rPr lang="en-US" altLang="zh-CN" sz="2400" i="1" dirty="0"/>
              <a:t>f</a:t>
            </a:r>
            <a:r>
              <a:rPr lang="en-US" altLang="zh-CN" sz="2400" dirty="0"/>
              <a:t>(</a:t>
            </a:r>
            <a:r>
              <a:rPr lang="en-US" altLang="zh-CN" sz="2400" i="1" dirty="0"/>
              <a:t>x,  y</a:t>
            </a:r>
            <a:r>
              <a:rPr lang="en-US" altLang="zh-CN" sz="2400" dirty="0"/>
              <a:t>)</a:t>
            </a:r>
            <a:r>
              <a:rPr lang="zh-CN" altLang="en-US" sz="2400" dirty="0"/>
              <a:t>和模板图像</a:t>
            </a:r>
            <a:r>
              <a:rPr lang="en-US" altLang="zh-CN" sz="2400" i="1" dirty="0"/>
              <a:t>t</a:t>
            </a:r>
            <a:r>
              <a:rPr lang="en-US" altLang="zh-CN" sz="2400" dirty="0"/>
              <a:t>(</a:t>
            </a:r>
            <a:r>
              <a:rPr lang="en-US" altLang="zh-CN" sz="2400" i="1" dirty="0"/>
              <a:t>k</a:t>
            </a:r>
            <a:r>
              <a:rPr lang="en-US" altLang="zh-CN" sz="2400" dirty="0"/>
              <a:t>, </a:t>
            </a:r>
            <a:r>
              <a:rPr lang="en-US" altLang="zh-CN" sz="2400" i="1" dirty="0"/>
              <a:t>l</a:t>
            </a:r>
            <a:r>
              <a:rPr lang="en-US" altLang="zh-CN" sz="2400" dirty="0"/>
              <a:t>)</a:t>
            </a:r>
            <a:r>
              <a:rPr lang="zh-CN" altLang="en-US" sz="2400" dirty="0"/>
              <a:t>的原点都在左上角。对任何一个</a:t>
            </a:r>
            <a:r>
              <a:rPr lang="en-US" altLang="zh-CN" sz="2400" i="1" dirty="0"/>
              <a:t>f</a:t>
            </a:r>
            <a:r>
              <a:rPr lang="en-US" altLang="zh-CN" sz="2400" dirty="0"/>
              <a:t>(</a:t>
            </a:r>
            <a:r>
              <a:rPr lang="en-US" altLang="zh-CN" sz="2400" i="1" dirty="0"/>
              <a:t>x,  y</a:t>
            </a:r>
            <a:r>
              <a:rPr lang="en-US" altLang="zh-CN" sz="2400" dirty="0"/>
              <a:t>)</a:t>
            </a:r>
            <a:r>
              <a:rPr lang="zh-CN" altLang="en-US" sz="2400" dirty="0"/>
              <a:t>中的</a:t>
            </a:r>
            <a:r>
              <a:rPr lang="en-US" altLang="zh-CN" sz="2400" dirty="0"/>
              <a:t>(</a:t>
            </a:r>
            <a:r>
              <a:rPr lang="en-US" altLang="zh-CN" sz="2400" i="1" dirty="0"/>
              <a:t>x,  y</a:t>
            </a:r>
            <a:r>
              <a:rPr lang="en-US" altLang="zh-CN" sz="2400" dirty="0"/>
              <a:t>)</a:t>
            </a:r>
            <a:r>
              <a:rPr lang="zh-CN" altLang="en-US" sz="2400" dirty="0"/>
              <a:t>， 根据式（</a:t>
            </a:r>
            <a:r>
              <a:rPr lang="en-US" altLang="zh-CN" sz="2400" dirty="0"/>
              <a:t>5-9</a:t>
            </a:r>
            <a:r>
              <a:rPr lang="zh-CN" altLang="en-US" sz="2400" dirty="0"/>
              <a:t>）都可以算得一个</a:t>
            </a:r>
            <a:r>
              <a:rPr lang="en-US" altLang="zh-CN" sz="2400" i="1" dirty="0"/>
              <a:t>R</a:t>
            </a:r>
            <a:r>
              <a:rPr lang="en-US" altLang="zh-CN" sz="2400" dirty="0"/>
              <a:t>(</a:t>
            </a:r>
            <a:r>
              <a:rPr lang="en-US" altLang="zh-CN" sz="2400" i="1" dirty="0"/>
              <a:t>x, y</a:t>
            </a:r>
            <a:r>
              <a:rPr lang="en-US" altLang="zh-CN" sz="2400" dirty="0"/>
              <a:t>)</a:t>
            </a:r>
            <a:r>
              <a:rPr lang="zh-CN" altLang="en-US" sz="2400" dirty="0"/>
              <a:t>值。当</a:t>
            </a:r>
            <a:r>
              <a:rPr lang="en-US" altLang="zh-CN" sz="2400" i="1" dirty="0"/>
              <a:t>x</a:t>
            </a:r>
            <a:r>
              <a:rPr lang="zh-CN" altLang="en-US" sz="2400" dirty="0"/>
              <a:t>和</a:t>
            </a:r>
            <a:r>
              <a:rPr lang="en-US" altLang="zh-CN" sz="2400" i="1" dirty="0"/>
              <a:t>y</a:t>
            </a:r>
            <a:r>
              <a:rPr lang="zh-CN" altLang="en-US" sz="2400" dirty="0"/>
              <a:t>变化时，</a:t>
            </a:r>
            <a:r>
              <a:rPr lang="en-US" altLang="zh-CN" sz="2400" i="1" dirty="0"/>
              <a:t>t</a:t>
            </a:r>
            <a:r>
              <a:rPr lang="en-US" altLang="zh-CN" sz="2400" dirty="0"/>
              <a:t>(</a:t>
            </a:r>
            <a:r>
              <a:rPr lang="en-US" altLang="zh-CN" sz="2400" i="1" dirty="0"/>
              <a:t>j,  k</a:t>
            </a:r>
            <a:r>
              <a:rPr lang="en-US" altLang="zh-CN" sz="2400" dirty="0"/>
              <a:t>)</a:t>
            </a:r>
            <a:r>
              <a:rPr lang="zh-CN" altLang="en-US" sz="2400" dirty="0"/>
              <a:t>在原图像区域中移动并得出</a:t>
            </a:r>
            <a:r>
              <a:rPr lang="en-US" altLang="zh-CN" sz="2400" i="1" dirty="0"/>
              <a:t>R</a:t>
            </a:r>
            <a:r>
              <a:rPr lang="en-US" altLang="zh-CN" sz="2400" dirty="0"/>
              <a:t>(</a:t>
            </a:r>
            <a:r>
              <a:rPr lang="en-US" altLang="zh-CN" sz="2400" i="1" dirty="0"/>
              <a:t>x, y</a:t>
            </a:r>
            <a:r>
              <a:rPr lang="en-US" altLang="zh-CN" sz="2400" dirty="0"/>
              <a:t>)</a:t>
            </a:r>
            <a:r>
              <a:rPr lang="zh-CN" altLang="en-US" sz="2400" dirty="0"/>
              <a:t>所有值。</a:t>
            </a:r>
            <a:r>
              <a:rPr lang="en-US" altLang="zh-CN" sz="2400" i="1" dirty="0"/>
              <a:t>R</a:t>
            </a:r>
            <a:r>
              <a:rPr lang="en-US" altLang="zh-CN" sz="2400" dirty="0"/>
              <a:t>(</a:t>
            </a:r>
            <a:r>
              <a:rPr lang="en-US" altLang="zh-CN" sz="2400" i="1" dirty="0"/>
              <a:t>x, y</a:t>
            </a:r>
            <a:r>
              <a:rPr lang="en-US" altLang="zh-CN" sz="2400" dirty="0"/>
              <a:t>)</a:t>
            </a:r>
            <a:r>
              <a:rPr lang="zh-CN" altLang="en-US" sz="2400" dirty="0"/>
              <a:t>的最大值便指出了与</a:t>
            </a:r>
            <a:r>
              <a:rPr lang="en-US" altLang="zh-CN" sz="2400" i="1" dirty="0"/>
              <a:t>t</a:t>
            </a:r>
            <a:r>
              <a:rPr lang="en-US" altLang="zh-CN" sz="2400" dirty="0"/>
              <a:t>(</a:t>
            </a:r>
            <a:r>
              <a:rPr lang="en-US" altLang="zh-CN" sz="2400" i="1" dirty="0"/>
              <a:t>j,  k</a:t>
            </a:r>
            <a:r>
              <a:rPr lang="en-US" altLang="zh-CN" sz="2400" dirty="0"/>
              <a:t>)</a:t>
            </a:r>
            <a:r>
              <a:rPr lang="zh-CN" altLang="en-US" sz="2400" dirty="0"/>
              <a:t>匹配的最佳位置，若从该位置开始在原图像中取出与模板大小相同的一个区域， 便可得到匹配图像。 </a:t>
            </a:r>
            <a:endParaRPr lang="zh-CN" altLang="en-US" sz="2400" dirty="0"/>
          </a:p>
        </p:txBody>
      </p:sp>
      <p:sp>
        <p:nvSpPr>
          <p:cNvPr id="591875"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Text Box 2"/>
          <p:cNvSpPr txBox="1"/>
          <p:nvPr/>
        </p:nvSpPr>
        <p:spPr>
          <a:xfrm>
            <a:off x="2971800" y="5562600"/>
            <a:ext cx="333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2400" dirty="0"/>
              <a:t>图</a:t>
            </a:r>
            <a:r>
              <a:rPr lang="en-US" altLang="zh-CN" sz="2400" dirty="0"/>
              <a:t>5-15 </a:t>
            </a:r>
            <a:r>
              <a:rPr lang="zh-CN" altLang="en-US" sz="2400" dirty="0"/>
              <a:t>模板匹配示意图 </a:t>
            </a:r>
            <a:endParaRPr lang="zh-CN" altLang="en-US" sz="2400" dirty="0"/>
          </a:p>
        </p:txBody>
      </p:sp>
      <p:graphicFrame>
        <p:nvGraphicFramePr>
          <p:cNvPr id="152579" name="Object 3"/>
          <p:cNvGraphicFramePr>
            <a:graphicFrameLocks noChangeAspect="1"/>
          </p:cNvGraphicFramePr>
          <p:nvPr/>
        </p:nvGraphicFramePr>
        <p:xfrm>
          <a:off x="1981200" y="752475"/>
          <a:ext cx="5334000" cy="4733925"/>
        </p:xfrm>
        <a:graphic>
          <a:graphicData uri="http://schemas.openxmlformats.org/presentationml/2006/ole">
            <mc:AlternateContent xmlns:mc="http://schemas.openxmlformats.org/markup-compatibility/2006">
              <mc:Choice xmlns:v="urn:schemas-microsoft-com:vml" Requires="v">
                <p:oleObj spid="_x0000_s3106" name="" r:id="rId1" imgW="2240280" imgH="1988820" progId="Visio.Drawing.4">
                  <p:embed/>
                </p:oleObj>
              </mc:Choice>
              <mc:Fallback>
                <p:oleObj name="" r:id="rId1" imgW="2240280" imgH="1988820" progId="Visio.Drawing.4">
                  <p:embed/>
                  <p:pic>
                    <p:nvPicPr>
                      <p:cNvPr id="0" name="图片 3105"/>
                      <p:cNvPicPr/>
                      <p:nvPr/>
                    </p:nvPicPr>
                    <p:blipFill>
                      <a:blip r:embed="rId2"/>
                      <a:stretch>
                        <a:fillRect/>
                      </a:stretch>
                    </p:blipFill>
                    <p:spPr>
                      <a:xfrm>
                        <a:off x="1981200" y="752475"/>
                        <a:ext cx="5334000" cy="4733925"/>
                      </a:xfrm>
                      <a:prstGeom prst="rect">
                        <a:avLst/>
                      </a:prstGeom>
                      <a:solidFill>
                        <a:srgbClr val="FF9900"/>
                      </a:solidFill>
                      <a:ln w="38100">
                        <a:noFill/>
                        <a:miter/>
                      </a:ln>
                    </p:spPr>
                  </p:pic>
                </p:oleObj>
              </mc:Fallback>
            </mc:AlternateContent>
          </a:graphicData>
        </a:graphic>
      </p:graphicFrame>
      <p:sp>
        <p:nvSpPr>
          <p:cNvPr id="592900" name="Text Box 4"/>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Text Box 2"/>
          <p:cNvSpPr txBox="1"/>
          <p:nvPr/>
        </p:nvSpPr>
        <p:spPr>
          <a:xfrm>
            <a:off x="1187450" y="754063"/>
            <a:ext cx="7804150" cy="6111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dirty="0"/>
              <a:t>       用归一化互相关求匹配的计算工作量非常大，因为模板要在</a:t>
            </a:r>
            <a:r>
              <a:rPr lang="en-US" altLang="zh-CN" sz="2400" dirty="0"/>
              <a:t>(</a:t>
            </a:r>
            <a:r>
              <a:rPr lang="en-US" altLang="zh-CN" sz="2400" i="1" dirty="0"/>
              <a:t>M</a:t>
            </a:r>
            <a:r>
              <a:rPr lang="zh-CN" altLang="en-US" sz="2400" dirty="0"/>
              <a:t>－</a:t>
            </a:r>
            <a:r>
              <a:rPr lang="en-US" altLang="zh-CN" sz="2400" i="1" dirty="0"/>
              <a:t>J</a:t>
            </a:r>
            <a:r>
              <a:rPr lang="zh-CN" altLang="en-US" sz="2400" dirty="0"/>
              <a:t>＋</a:t>
            </a:r>
            <a:r>
              <a:rPr lang="en-US" altLang="zh-CN" sz="2400" dirty="0"/>
              <a:t>1)×(</a:t>
            </a:r>
            <a:r>
              <a:rPr lang="en-US" altLang="zh-CN" sz="2400" i="1" dirty="0"/>
              <a:t>N</a:t>
            </a:r>
            <a:r>
              <a:rPr lang="zh-CN" altLang="en-US" sz="2400" i="1" dirty="0"/>
              <a:t>－</a:t>
            </a:r>
            <a:r>
              <a:rPr lang="en-US" altLang="zh-CN" sz="2400" i="1" dirty="0"/>
              <a:t>K</a:t>
            </a:r>
            <a:r>
              <a:rPr lang="zh-CN" altLang="en-US" sz="2400" dirty="0"/>
              <a:t>＋</a:t>
            </a:r>
            <a:r>
              <a:rPr lang="en-US" altLang="zh-CN" sz="2400" dirty="0"/>
              <a:t>1)</a:t>
            </a:r>
            <a:r>
              <a:rPr lang="zh-CN" altLang="en-US" sz="2400" dirty="0"/>
              <a:t>个参考位置上做相关计算，其中，除最佳匹配点外， 其余做的都是无效运算， 所以有必要对其进行改进， 以提高运算速度。常用的方法有序贯相似性检测算法、幅度排序相关算法、</a:t>
            </a:r>
            <a:r>
              <a:rPr lang="en-US" altLang="zh-CN" sz="2400" dirty="0"/>
              <a:t>FFT</a:t>
            </a:r>
            <a:r>
              <a:rPr lang="zh-CN" altLang="en-US" sz="2400" dirty="0"/>
              <a:t>相关算法、分层搜索序贯判决算法等。 </a:t>
            </a:r>
            <a:endParaRPr lang="zh-CN" altLang="en-US" sz="2400" dirty="0"/>
          </a:p>
          <a:p>
            <a:pPr marL="0" lvl="0" indent="0" algn="just" eaLnBrk="1" hangingPunct="1">
              <a:lnSpc>
                <a:spcPct val="158000"/>
              </a:lnSpc>
              <a:spcBef>
                <a:spcPct val="50000"/>
              </a:spcBef>
              <a:buClrTx/>
              <a:buSzTx/>
              <a:buFontTx/>
              <a:buNone/>
            </a:pPr>
            <a:r>
              <a:rPr lang="zh-CN" altLang="en-US" sz="2400" dirty="0"/>
              <a:t>       模板匹配的主要局限性在于它只能进行平行移动，如原图像中要匹配的目标发生旋转或大小变化，该算法无效。另外，如原图像中要匹配的目标只有部分可见，该算法也无法完成匹配。 （</a:t>
            </a:r>
            <a:r>
              <a:rPr lang="en-US" altLang="zh-CN" sz="2400" dirty="0"/>
              <a:t>OpenCV</a:t>
            </a:r>
            <a:r>
              <a:rPr lang="zh-CN" altLang="en-US" sz="2400" dirty="0"/>
              <a:t>的图像匹配）</a:t>
            </a:r>
            <a:endParaRPr lang="zh-CN" altLang="en-US" sz="2400" dirty="0"/>
          </a:p>
        </p:txBody>
      </p:sp>
      <p:sp>
        <p:nvSpPr>
          <p:cNvPr id="593923" name="Text Box 3"/>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Text Box 2"/>
          <p:cNvSpPr txBox="1"/>
          <p:nvPr/>
        </p:nvSpPr>
        <p:spPr>
          <a:xfrm>
            <a:off x="0" y="5643563"/>
            <a:ext cx="9409113"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000" dirty="0"/>
              <a:t>图</a:t>
            </a:r>
            <a:r>
              <a:rPr lang="en-US" altLang="zh-CN" sz="2000" dirty="0"/>
              <a:t>5-16 </a:t>
            </a:r>
            <a:r>
              <a:rPr lang="zh-CN" altLang="en-US" sz="2000" dirty="0"/>
              <a:t>模板匹配示例</a:t>
            </a:r>
            <a:endParaRPr lang="zh-CN" altLang="en-US" sz="2000" dirty="0"/>
          </a:p>
          <a:p>
            <a:pPr marL="0" lvl="0" indent="0" algn="ctr" eaLnBrk="1" hangingPunct="1">
              <a:spcBef>
                <a:spcPct val="0"/>
              </a:spcBef>
              <a:buClrTx/>
              <a:buSzTx/>
              <a:buFontTx/>
              <a:buNone/>
            </a:pPr>
            <a:r>
              <a:rPr lang="en-US" altLang="zh-CN" sz="2000" dirty="0"/>
              <a:t>(a) </a:t>
            </a:r>
            <a:r>
              <a:rPr lang="zh-CN" altLang="en-US" sz="2000" dirty="0"/>
              <a:t>原图像与匹配结果； </a:t>
            </a:r>
            <a:r>
              <a:rPr lang="en-US" altLang="zh-CN" sz="2000" dirty="0"/>
              <a:t>(b) </a:t>
            </a:r>
            <a:r>
              <a:rPr lang="zh-CN" altLang="en-US" sz="2000" dirty="0"/>
              <a:t>模板；（</a:t>
            </a:r>
            <a:r>
              <a:rPr lang="en-US" altLang="zh-CN" sz="2000" dirty="0"/>
              <a:t>c</a:t>
            </a:r>
            <a:r>
              <a:rPr lang="zh-CN" altLang="en-US" sz="2000" dirty="0"/>
              <a:t>） 街坊（</a:t>
            </a:r>
            <a:r>
              <a:rPr lang="en-US" altLang="zh-CN" sz="2000" dirty="0"/>
              <a:t>City Block</a:t>
            </a:r>
            <a:r>
              <a:rPr lang="zh-CN" altLang="en-US" sz="2000" dirty="0"/>
              <a:t>）距离法颜色匹配的结果 </a:t>
            </a:r>
            <a:endParaRPr lang="zh-CN" altLang="en-US" sz="2000" dirty="0"/>
          </a:p>
        </p:txBody>
      </p:sp>
      <p:pic>
        <p:nvPicPr>
          <p:cNvPr id="156675" name="Picture 3" descr="f5-16"/>
          <p:cNvPicPr>
            <a:picLocks noChangeAspect="1"/>
          </p:cNvPicPr>
          <p:nvPr/>
        </p:nvPicPr>
        <p:blipFill>
          <a:blip r:embed="rId1"/>
          <a:stretch>
            <a:fillRect/>
          </a:stretch>
        </p:blipFill>
        <p:spPr>
          <a:xfrm>
            <a:off x="2400300" y="527050"/>
            <a:ext cx="2743200" cy="1828800"/>
          </a:xfrm>
          <a:prstGeom prst="rect">
            <a:avLst/>
          </a:prstGeom>
          <a:noFill/>
          <a:ln w="9525">
            <a:noFill/>
          </a:ln>
        </p:spPr>
      </p:pic>
      <p:pic>
        <p:nvPicPr>
          <p:cNvPr id="156676" name="Picture 4" descr="图5—31"/>
          <p:cNvPicPr>
            <a:picLocks noChangeAspect="1"/>
          </p:cNvPicPr>
          <p:nvPr/>
        </p:nvPicPr>
        <p:blipFill>
          <a:blip r:embed="rId2"/>
          <a:stretch>
            <a:fillRect/>
          </a:stretch>
        </p:blipFill>
        <p:spPr>
          <a:xfrm>
            <a:off x="1828800" y="2514600"/>
            <a:ext cx="5257800" cy="2963863"/>
          </a:xfrm>
          <a:prstGeom prst="rect">
            <a:avLst/>
          </a:prstGeom>
          <a:noFill/>
          <a:ln w="9525">
            <a:noFill/>
          </a:ln>
        </p:spPr>
      </p:pic>
      <p:sp>
        <p:nvSpPr>
          <p:cNvPr id="602117" name="Text Box 5"/>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4835" name="Rectangle 3"/>
          <p:cNvSpPr>
            <a:spLocks noGrp="1"/>
          </p:cNvSpPr>
          <p:nvPr>
            <p:ph type="subTitle" sz="quarter" idx="1"/>
          </p:nvPr>
        </p:nvSpPr>
        <p:spPr>
          <a:xfrm>
            <a:off x="1979613" y="1052513"/>
            <a:ext cx="6913562" cy="5184775"/>
          </a:xfrm>
          <a:ln/>
        </p:spPr>
        <p:txBody>
          <a:bodyPr vert="horz" wrap="square" lIns="91440" tIns="45720" rIns="91440" bIns="45720" anchor="t" anchorCtr="0"/>
          <a:p>
            <a:pPr eaLnBrk="1" hangingPunct="1">
              <a:lnSpc>
                <a:spcPct val="90000"/>
              </a:lnSpc>
              <a:buSzPct val="90000"/>
              <a:buFont typeface="Symbol" panose="05050102010706020507" pitchFamily="18" charset="2"/>
              <a:buChar char="¨"/>
            </a:pPr>
            <a:r>
              <a:rPr kumimoji="1" lang="zh-CN" altLang="fr-FR" dirty="0">
                <a:latin typeface="+mn-lt"/>
                <a:ea typeface="+mn-ea"/>
                <a:cs typeface="+mn-cs"/>
              </a:rPr>
              <a:t>分割方法两类</a:t>
            </a:r>
            <a:r>
              <a:rPr kumimoji="1" lang="fr-FR" altLang="zh-CN" dirty="0">
                <a:latin typeface="+mn-lt"/>
                <a:ea typeface="+mn-ea"/>
                <a:cs typeface="+mn-cs"/>
              </a:rPr>
              <a:t>:</a:t>
            </a:r>
            <a:endParaRPr kumimoji="1" lang="fr-FR" altLang="zh-CN" dirty="0">
              <a:latin typeface="+mn-lt"/>
              <a:ea typeface="+mn-ea"/>
              <a:cs typeface="+mn-cs"/>
            </a:endParaRPr>
          </a:p>
          <a:p>
            <a:pPr eaLnBrk="1" hangingPunct="1">
              <a:lnSpc>
                <a:spcPct val="90000"/>
              </a:lnSpc>
              <a:buSzPct val="90000"/>
            </a:pPr>
            <a:r>
              <a:rPr kumimoji="1" lang="fr-FR" altLang="zh-CN" dirty="0">
                <a:latin typeface="+mn-lt"/>
                <a:ea typeface="+mn-ea"/>
                <a:cs typeface="+mn-cs"/>
              </a:rPr>
              <a:t>     </a:t>
            </a:r>
            <a:r>
              <a:rPr kumimoji="1" lang="zh-CN" altLang="fr-FR" dirty="0">
                <a:latin typeface="+mn-lt"/>
                <a:ea typeface="+mn-ea"/>
                <a:cs typeface="+mn-cs"/>
              </a:rPr>
              <a:t>第一类是直接构成目标区域</a:t>
            </a:r>
            <a:endParaRPr kumimoji="1" lang="zh-CN" altLang="fr-FR" dirty="0">
              <a:latin typeface="+mn-lt"/>
              <a:ea typeface="+mn-ea"/>
              <a:cs typeface="+mn-cs"/>
            </a:endParaRPr>
          </a:p>
          <a:p>
            <a:pPr eaLnBrk="1" hangingPunct="1">
              <a:lnSpc>
                <a:spcPct val="90000"/>
              </a:lnSpc>
              <a:buSzPct val="90000"/>
            </a:pPr>
            <a:r>
              <a:rPr kumimoji="1" lang="zh-CN" altLang="fr-FR" dirty="0">
                <a:latin typeface="+mn-lt"/>
                <a:ea typeface="+mn-ea"/>
                <a:cs typeface="+mn-cs"/>
              </a:rPr>
              <a:t>     第二类是先寻找边缘来构成域</a:t>
            </a:r>
            <a:r>
              <a:rPr kumimoji="1" lang="fr-FR" altLang="zh-CN" dirty="0">
                <a:latin typeface="+mn-lt"/>
                <a:ea typeface="+mn-ea"/>
                <a:cs typeface="+mn-cs"/>
              </a:rPr>
              <a:t>.</a:t>
            </a:r>
            <a:r>
              <a:rPr kumimoji="1" lang="en-US" altLang="zh-CN" dirty="0">
                <a:latin typeface="+mn-lt"/>
                <a:ea typeface="+mn-ea"/>
                <a:cs typeface="+mn-cs"/>
              </a:rPr>
              <a:t> </a:t>
            </a:r>
            <a:endParaRPr kumimoji="1" lang="en-US" altLang="zh-CN" dirty="0">
              <a:latin typeface="+mn-lt"/>
              <a:ea typeface="+mn-ea"/>
              <a:cs typeface="+mn-cs"/>
            </a:endParaRPr>
          </a:p>
          <a:p>
            <a:pPr eaLnBrk="1" hangingPunct="1">
              <a:lnSpc>
                <a:spcPct val="90000"/>
              </a:lnSpc>
              <a:buSzPct val="90000"/>
              <a:buFont typeface="Symbol" panose="05050102010706020507" pitchFamily="18" charset="2"/>
              <a:buChar char="¨"/>
            </a:pPr>
            <a:r>
              <a:rPr kumimoji="1" lang="zh-CN" altLang="fr-FR" dirty="0">
                <a:latin typeface="+mn-lt"/>
                <a:ea typeface="+mn-ea"/>
                <a:cs typeface="+mn-cs"/>
              </a:rPr>
              <a:t>目标分两类 </a:t>
            </a:r>
            <a:r>
              <a:rPr kumimoji="1" lang="fr-FR" altLang="zh-CN" dirty="0">
                <a:latin typeface="+mn-lt"/>
                <a:ea typeface="+mn-ea"/>
                <a:cs typeface="+mn-cs"/>
              </a:rPr>
              <a:t>: </a:t>
            </a:r>
            <a:endParaRPr kumimoji="1" lang="fr-FR" altLang="zh-CN" dirty="0">
              <a:latin typeface="+mn-lt"/>
              <a:ea typeface="+mn-ea"/>
              <a:cs typeface="+mn-cs"/>
            </a:endParaRPr>
          </a:p>
          <a:p>
            <a:pPr eaLnBrk="1" hangingPunct="1">
              <a:lnSpc>
                <a:spcPct val="90000"/>
              </a:lnSpc>
              <a:buSzPct val="90000"/>
            </a:pPr>
            <a:r>
              <a:rPr kumimoji="1" lang="zh-CN" altLang="fr-FR" dirty="0">
                <a:latin typeface="+mn-lt"/>
                <a:ea typeface="+mn-ea"/>
                <a:cs typeface="+mn-cs"/>
              </a:rPr>
              <a:t>     分割静止目标</a:t>
            </a:r>
            <a:endParaRPr kumimoji="1" lang="zh-CN" altLang="fr-FR" dirty="0">
              <a:latin typeface="+mn-lt"/>
              <a:ea typeface="+mn-ea"/>
              <a:cs typeface="+mn-cs"/>
            </a:endParaRPr>
          </a:p>
          <a:p>
            <a:pPr eaLnBrk="1" hangingPunct="1">
              <a:lnSpc>
                <a:spcPct val="90000"/>
              </a:lnSpc>
              <a:buSzPct val="90000"/>
            </a:pPr>
            <a:r>
              <a:rPr kumimoji="1" lang="zh-CN" altLang="fr-FR" dirty="0">
                <a:latin typeface="+mn-lt"/>
                <a:ea typeface="+mn-ea"/>
                <a:cs typeface="+mn-cs"/>
              </a:rPr>
              <a:t>     分割运动目标</a:t>
            </a:r>
            <a:r>
              <a:rPr kumimoji="1" lang="zh-CN" altLang="en-US" dirty="0">
                <a:latin typeface="+mn-lt"/>
                <a:ea typeface="+mn-ea"/>
                <a:cs typeface="+mn-cs"/>
              </a:rPr>
              <a:t> </a:t>
            </a:r>
            <a:r>
              <a:rPr kumimoji="1" lang="en-US" altLang="zh-CN" dirty="0">
                <a:latin typeface="+mn-lt"/>
                <a:ea typeface="+mn-ea"/>
                <a:cs typeface="+mn-cs"/>
              </a:rPr>
              <a:t>.</a:t>
            </a:r>
            <a:endParaRPr kumimoji="1" lang="en-US" altLang="zh-CN" dirty="0">
              <a:latin typeface="+mn-lt"/>
              <a:ea typeface="+mn-ea"/>
              <a:cs typeface="+mn-cs"/>
            </a:endParaRPr>
          </a:p>
          <a:p>
            <a:pPr eaLnBrk="1" hangingPunct="1">
              <a:lnSpc>
                <a:spcPct val="90000"/>
              </a:lnSpc>
              <a:buSzPct val="90000"/>
            </a:pPr>
            <a:endParaRPr kumimoji="1" lang="en-US" altLang="zh-CN" dirty="0">
              <a:latin typeface="+mn-lt"/>
              <a:ea typeface="+mn-ea"/>
              <a:cs typeface="+mn-cs"/>
            </a:endParaRPr>
          </a:p>
        </p:txBody>
      </p:sp>
      <p:sp>
        <p:nvSpPr>
          <p:cNvPr id="18435" name="Rectangle 6"/>
          <p:cNvSpPr/>
          <p:nvPr/>
        </p:nvSpPr>
        <p:spPr>
          <a:xfrm>
            <a:off x="2209800"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sp>
        <p:nvSpPr>
          <p:cNvPr id="504839" name="Text Box 7"/>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2000" fill="hold"/>
                                        <p:tgtEl>
                                          <p:spTgt spid="504835">
                                            <p:txEl>
                                              <p:charRg st="0" end="8"/>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2000" fill="hold"/>
                                        <p:tgtEl>
                                          <p:spTgt spid="504835">
                                            <p:txEl>
                                              <p:charRg st="8" end="26"/>
                                            </p:txEl>
                                          </p:spTgt>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2000" fill="hold"/>
                                        <p:tgtEl>
                                          <p:spTgt spid="504835">
                                            <p:txEl>
                                              <p:charRg st="26" end="47"/>
                                            </p:txEl>
                                          </p:spTgt>
                                        </p:tgtEl>
                                        <p:attrNameLst>
                                          <p:attrName>style.textDecorationUnderline</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8" presetClass="emph" presetSubtype="0" fill="hold" grpId="0" nodeType="clickEffect">
                                  <p:stCondLst>
                                    <p:cond delay="0"/>
                                  </p:stCondLst>
                                  <p:iterate type="lt">
                                    <p:tmPct val="4000"/>
                                  </p:iterate>
                                  <p:childTnLst>
                                    <p:set>
                                      <p:cBhvr override="childStyle">
                                        <p:cTn id="18" dur="2000" fill="hold"/>
                                        <p:tgtEl>
                                          <p:spTgt spid="504835">
                                            <p:txEl>
                                              <p:charRg st="47" end="56"/>
                                            </p:txEl>
                                          </p:spTgt>
                                        </p:tgtEl>
                                        <p:attrNameLst>
                                          <p:attrName>style.textDecorationUnderline</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8" presetClass="emph" presetSubtype="0" fill="hold" grpId="0" nodeType="clickEffect">
                                  <p:stCondLst>
                                    <p:cond delay="0"/>
                                  </p:stCondLst>
                                  <p:iterate type="lt">
                                    <p:tmPct val="4000"/>
                                  </p:iterate>
                                  <p:childTnLst>
                                    <p:set>
                                      <p:cBhvr override="childStyle">
                                        <p:cTn id="22" dur="2000" fill="hold"/>
                                        <p:tgtEl>
                                          <p:spTgt spid="504835">
                                            <p:txEl>
                                              <p:charRg st="56" end="68"/>
                                            </p:txEl>
                                          </p:spTgt>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grpId="0" nodeType="clickEffect">
                                  <p:stCondLst>
                                    <p:cond delay="0"/>
                                  </p:stCondLst>
                                  <p:iterate type="lt">
                                    <p:tmPct val="4000"/>
                                  </p:iterate>
                                  <p:childTnLst>
                                    <p:set>
                                      <p:cBhvr override="childStyle">
                                        <p:cTn id="26" dur="2000" fill="hold"/>
                                        <p:tgtEl>
                                          <p:spTgt spid="504835">
                                            <p:txEl>
                                              <p:charRg st="68" end="8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Text Box 4"/>
          <p:cNvSpPr txBox="1"/>
          <p:nvPr/>
        </p:nvSpPr>
        <p:spPr>
          <a:xfrm>
            <a:off x="1071563" y="609600"/>
            <a:ext cx="7843837" cy="5529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zh-CN" altLang="en-US" sz="2400" b="1" dirty="0"/>
              <a:t>直方图匹配 </a:t>
            </a:r>
            <a:endParaRPr lang="zh-CN" altLang="en-US" sz="2400" b="1" dirty="0"/>
          </a:p>
          <a:p>
            <a:pPr marL="0" lvl="0" indent="0" algn="just" eaLnBrk="1" hangingPunct="1">
              <a:lnSpc>
                <a:spcPct val="158000"/>
              </a:lnSpc>
              <a:spcBef>
                <a:spcPct val="50000"/>
              </a:spcBef>
              <a:buClrTx/>
              <a:buSzTx/>
              <a:buFontTx/>
              <a:buNone/>
            </a:pPr>
            <a:r>
              <a:rPr lang="zh-CN" altLang="en-US" sz="2400" b="1" dirty="0"/>
              <a:t>        颜色是描述图像内容的一个重要特征。人们已经提出了多种借助颜色特征对图像进行检索的方法。常用的颜色空间有</a:t>
            </a:r>
            <a:r>
              <a:rPr lang="en-US" altLang="zh-CN" sz="2400" b="1" i="1" dirty="0"/>
              <a:t>R</a:t>
            </a:r>
            <a:r>
              <a:rPr lang="zh-CN" altLang="en-US" sz="2400" b="1" dirty="0"/>
              <a:t>、 </a:t>
            </a:r>
            <a:r>
              <a:rPr lang="en-US" altLang="zh-CN" sz="2400" b="1" i="1" dirty="0"/>
              <a:t>G</a:t>
            </a:r>
            <a:r>
              <a:rPr lang="zh-CN" altLang="en-US" sz="2400" b="1" dirty="0"/>
              <a:t>、</a:t>
            </a:r>
            <a:r>
              <a:rPr lang="en-US" altLang="zh-CN" sz="2400" b="1" i="1" dirty="0"/>
              <a:t>B</a:t>
            </a:r>
            <a:r>
              <a:rPr lang="zh-CN" altLang="en-US" sz="2400" b="1" dirty="0"/>
              <a:t>和</a:t>
            </a:r>
            <a:r>
              <a:rPr lang="en-US" altLang="zh-CN" sz="2400" b="1" i="1" dirty="0"/>
              <a:t>H</a:t>
            </a:r>
            <a:r>
              <a:rPr lang="zh-CN" altLang="en-US" sz="2400" b="1" dirty="0"/>
              <a:t>、</a:t>
            </a:r>
            <a:r>
              <a:rPr lang="en-US" altLang="zh-CN" sz="2400" b="1" i="1" dirty="0"/>
              <a:t>S</a:t>
            </a:r>
            <a:r>
              <a:rPr lang="zh-CN" altLang="en-US" sz="2400" b="1" dirty="0"/>
              <a:t>、</a:t>
            </a:r>
            <a:r>
              <a:rPr lang="en-US" altLang="zh-CN" sz="2400" b="1" i="1" dirty="0"/>
              <a:t>I</a:t>
            </a:r>
            <a:r>
              <a:rPr lang="zh-CN" altLang="en-US" sz="2400" b="1" dirty="0"/>
              <a:t>。实际上，利用</a:t>
            </a:r>
            <a:r>
              <a:rPr lang="en-US" altLang="zh-CN" sz="2400" b="1" i="1" dirty="0"/>
              <a:t>H</a:t>
            </a:r>
            <a:r>
              <a:rPr lang="zh-CN" altLang="en-US" sz="2400" b="1" i="1" dirty="0"/>
              <a:t>、</a:t>
            </a:r>
            <a:r>
              <a:rPr lang="en-US" altLang="zh-CN" sz="2400" b="1" i="1" dirty="0"/>
              <a:t>S</a:t>
            </a:r>
            <a:r>
              <a:rPr lang="zh-CN" altLang="en-US" sz="2400" b="1" i="1" dirty="0"/>
              <a:t>、</a:t>
            </a:r>
            <a:r>
              <a:rPr lang="en-US" altLang="zh-CN" sz="2400" b="1" i="1" dirty="0"/>
              <a:t>I</a:t>
            </a:r>
            <a:r>
              <a:rPr lang="zh-CN" altLang="en-US" sz="2400" b="1" dirty="0"/>
              <a:t>颜色空间进行检索的效果更好一些，但以下讨论主要以</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空间为例。为利用图像的颜色特征描述图像，可借助图像特征的统计直方图。利用直方图进行图像的匹配，这便是直方图匹配。由于篇幅所限， 在此只给出常用直方图匹配的数学原理公式，有关算法请读者自行设计完成。 </a:t>
            </a:r>
            <a:endParaRPr lang="zh-CN" altLang="en-US" sz="2400" b="1"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Text Box 4"/>
          <p:cNvSpPr txBox="1"/>
          <p:nvPr/>
        </p:nvSpPr>
        <p:spPr>
          <a:xfrm>
            <a:off x="1214438" y="815975"/>
            <a:ext cx="7700962" cy="20272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1. </a:t>
            </a:r>
            <a:r>
              <a:rPr lang="zh-CN" altLang="en-US" sz="2400" b="1" dirty="0"/>
              <a:t>直方图相交法 </a:t>
            </a:r>
            <a:endParaRPr lang="zh-CN" altLang="en-US" sz="2400" b="1" dirty="0"/>
          </a:p>
          <a:p>
            <a:pPr marL="0" lvl="0" indent="0" algn="just" eaLnBrk="1" hangingPunct="1">
              <a:lnSpc>
                <a:spcPct val="158000"/>
              </a:lnSpc>
              <a:spcBef>
                <a:spcPct val="50000"/>
              </a:spcBef>
              <a:buClrTx/>
              <a:buSzTx/>
              <a:buFontTx/>
              <a:buNone/>
            </a:pPr>
            <a:r>
              <a:rPr lang="zh-CN" altLang="en-US" sz="2400" b="1" dirty="0"/>
              <a:t>  设</a:t>
            </a:r>
            <a:r>
              <a:rPr lang="en-US" altLang="zh-CN" sz="2400" b="1" i="1" dirty="0"/>
              <a:t>H</a:t>
            </a:r>
            <a:r>
              <a:rPr lang="en-US" altLang="zh-CN" sz="2400" b="1" i="1" baseline="-25000" dirty="0"/>
              <a:t>Q</a:t>
            </a:r>
            <a:r>
              <a:rPr lang="en-US" altLang="zh-CN" sz="2400" b="1" dirty="0"/>
              <a:t>(</a:t>
            </a:r>
            <a:r>
              <a:rPr lang="en-US" altLang="zh-CN" sz="2400" b="1" i="1" dirty="0"/>
              <a:t>k</a:t>
            </a:r>
            <a:r>
              <a:rPr lang="en-US" altLang="zh-CN" sz="2400" b="1" dirty="0"/>
              <a:t>)</a:t>
            </a:r>
            <a:r>
              <a:rPr lang="zh-CN" altLang="en-US" sz="2400" b="1" dirty="0"/>
              <a:t>和</a:t>
            </a:r>
            <a:r>
              <a:rPr lang="en-US" altLang="zh-CN" sz="2400" b="1" i="1" dirty="0"/>
              <a:t>H</a:t>
            </a:r>
            <a:r>
              <a:rPr lang="en-US" altLang="zh-CN" sz="2400" b="1" i="1" baseline="-25000" dirty="0"/>
              <a:t>D</a:t>
            </a:r>
            <a:r>
              <a:rPr lang="en-US" altLang="zh-CN" sz="2400" b="1" dirty="0"/>
              <a:t>(</a:t>
            </a:r>
            <a:r>
              <a:rPr lang="en-US" altLang="zh-CN" sz="2400" b="1" i="1" dirty="0"/>
              <a:t>k</a:t>
            </a:r>
            <a:r>
              <a:rPr lang="en-US" altLang="zh-CN" sz="2400" b="1" dirty="0"/>
              <a:t>)</a:t>
            </a:r>
            <a:r>
              <a:rPr lang="zh-CN" altLang="en-US" sz="2400" b="1" dirty="0"/>
              <a:t>分别为查询图像</a:t>
            </a:r>
            <a:r>
              <a:rPr lang="en-US" altLang="zh-CN" sz="2400" b="1" i="1" dirty="0"/>
              <a:t>Q</a:t>
            </a:r>
            <a:r>
              <a:rPr lang="zh-CN" altLang="en-US" sz="2400" b="1" dirty="0"/>
              <a:t>和数据库图像</a:t>
            </a:r>
            <a:r>
              <a:rPr lang="en-US" altLang="zh-CN" sz="2400" b="1" i="1" dirty="0"/>
              <a:t>D</a:t>
            </a:r>
            <a:r>
              <a:rPr lang="zh-CN" altLang="en-US" sz="2400" b="1" dirty="0"/>
              <a:t>的特征统计直方图，则两图像之间的匹配值</a:t>
            </a:r>
            <a:r>
              <a:rPr lang="en-US" altLang="zh-CN" sz="2400" b="1" i="1" dirty="0"/>
              <a:t>d</a:t>
            </a:r>
            <a:r>
              <a:rPr lang="en-US" altLang="zh-CN" sz="2400" b="1" dirty="0"/>
              <a:t>(</a:t>
            </a:r>
            <a:r>
              <a:rPr lang="en-US" altLang="zh-CN" sz="2400" b="1" i="1" dirty="0"/>
              <a:t>Q, D</a:t>
            </a:r>
            <a:r>
              <a:rPr lang="en-US" altLang="zh-CN" sz="2400" b="1" dirty="0"/>
              <a:t>)</a:t>
            </a:r>
            <a:r>
              <a:rPr lang="zh-CN" altLang="en-US" sz="2400" b="1" dirty="0"/>
              <a:t>为 </a:t>
            </a:r>
            <a:endParaRPr lang="zh-CN" altLang="en-US" sz="2400" b="1" dirty="0"/>
          </a:p>
        </p:txBody>
      </p:sp>
      <p:graphicFrame>
        <p:nvGraphicFramePr>
          <p:cNvPr id="160771" name="Object 2"/>
          <p:cNvGraphicFramePr>
            <a:graphicFrameLocks noChangeAspect="1"/>
          </p:cNvGraphicFramePr>
          <p:nvPr/>
        </p:nvGraphicFramePr>
        <p:xfrm>
          <a:off x="1981200" y="3352800"/>
          <a:ext cx="4648200" cy="1870075"/>
        </p:xfrm>
        <a:graphic>
          <a:graphicData uri="http://schemas.openxmlformats.org/presentationml/2006/ole">
            <mc:AlternateContent xmlns:mc="http://schemas.openxmlformats.org/markup-compatibility/2006">
              <mc:Choice xmlns:v="urn:schemas-microsoft-com:vml" Requires="v">
                <p:oleObj spid="_x0000_s3108" name="" r:id="rId1" imgW="2082800" imgH="838200" progId="Equation.3">
                  <p:embed/>
                </p:oleObj>
              </mc:Choice>
              <mc:Fallback>
                <p:oleObj name="" r:id="rId1" imgW="2082800" imgH="838200" progId="Equation.3">
                  <p:embed/>
                  <p:pic>
                    <p:nvPicPr>
                      <p:cNvPr id="0" name="图片 3107"/>
                      <p:cNvPicPr/>
                      <p:nvPr/>
                    </p:nvPicPr>
                    <p:blipFill>
                      <a:blip r:embed="rId2"/>
                      <a:stretch>
                        <a:fillRect/>
                      </a:stretch>
                    </p:blipFill>
                    <p:spPr>
                      <a:xfrm>
                        <a:off x="1981200" y="3352800"/>
                        <a:ext cx="4648200" cy="1870075"/>
                      </a:xfrm>
                      <a:prstGeom prst="rect">
                        <a:avLst/>
                      </a:prstGeom>
                      <a:solidFill>
                        <a:schemeClr val="tx2"/>
                      </a:solidFill>
                      <a:ln w="38100">
                        <a:noFill/>
                        <a:miter/>
                      </a:ln>
                    </p:spPr>
                  </p:pic>
                </p:oleObj>
              </mc:Fallback>
            </mc:AlternateContent>
          </a:graphicData>
        </a:graphic>
      </p:graphicFrame>
      <p:sp>
        <p:nvSpPr>
          <p:cNvPr id="160772" name="Text Box 6"/>
          <p:cNvSpPr txBox="1"/>
          <p:nvPr/>
        </p:nvSpPr>
        <p:spPr>
          <a:xfrm>
            <a:off x="7772400" y="41148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(5-10) </a:t>
            </a:r>
            <a:endParaRPr lang="en-US" altLang="zh-CN" sz="2400" b="1" dirty="0"/>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Text Box 4"/>
          <p:cNvSpPr txBox="1"/>
          <p:nvPr/>
        </p:nvSpPr>
        <p:spPr>
          <a:xfrm>
            <a:off x="1214438" y="533400"/>
            <a:ext cx="7700962" cy="2316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8000"/>
              </a:lnSpc>
              <a:spcBef>
                <a:spcPct val="50000"/>
              </a:spcBef>
              <a:buClrTx/>
              <a:buSzTx/>
              <a:buFontTx/>
              <a:buNone/>
            </a:pPr>
            <a:r>
              <a:rPr lang="en-US" altLang="zh-CN" sz="2400" b="1" dirty="0"/>
              <a:t>         2. </a:t>
            </a:r>
            <a:r>
              <a:rPr lang="zh-CN" altLang="en-US" sz="2400" b="1" dirty="0"/>
              <a:t>欧几里得距离法 </a:t>
            </a:r>
            <a:endParaRPr lang="zh-CN" altLang="en-US" sz="2400" b="1" dirty="0"/>
          </a:p>
          <a:p>
            <a:pPr marL="0" lvl="0" indent="0" algn="just" eaLnBrk="1" hangingPunct="1">
              <a:lnSpc>
                <a:spcPct val="138000"/>
              </a:lnSpc>
              <a:spcBef>
                <a:spcPct val="50000"/>
              </a:spcBef>
              <a:buClrTx/>
              <a:buSzTx/>
              <a:buFontTx/>
              <a:buNone/>
            </a:pPr>
            <a:r>
              <a:rPr lang="zh-CN" altLang="en-US" sz="2400" b="1" dirty="0"/>
              <a:t>        为减少计算量，可采用直方图的均值来粗略地表达颜色信息，对图像的</a:t>
            </a:r>
            <a:r>
              <a:rPr lang="en-US" altLang="zh-CN" sz="2400" b="1" i="1" dirty="0"/>
              <a:t>R</a:t>
            </a:r>
            <a:r>
              <a:rPr lang="zh-CN" altLang="en-US" sz="2400" b="1" i="1" dirty="0"/>
              <a:t>、</a:t>
            </a:r>
            <a:r>
              <a:rPr lang="en-US" altLang="zh-CN" sz="2400" b="1" i="1" dirty="0"/>
              <a:t>G</a:t>
            </a:r>
            <a:r>
              <a:rPr lang="zh-CN" altLang="en-US" sz="2400" b="1" i="1" dirty="0"/>
              <a:t>、 </a:t>
            </a:r>
            <a:r>
              <a:rPr lang="en-US" altLang="zh-CN" sz="2400" b="1" i="1" dirty="0"/>
              <a:t>B</a:t>
            </a:r>
            <a:r>
              <a:rPr lang="zh-CN" altLang="en-US" sz="2400" b="1" dirty="0"/>
              <a:t>三个分量，匹配的特征矢量</a:t>
            </a:r>
            <a:r>
              <a:rPr lang="en-US" altLang="zh-CN" sz="2400" b="1" i="1" dirty="0"/>
              <a:t>f</a:t>
            </a:r>
            <a:r>
              <a:rPr lang="zh-CN" altLang="en-US" sz="2400" b="1" dirty="0"/>
              <a:t>是 </a:t>
            </a:r>
            <a:endParaRPr lang="zh-CN" altLang="en-US" sz="2400" b="1" dirty="0"/>
          </a:p>
        </p:txBody>
      </p:sp>
      <p:graphicFrame>
        <p:nvGraphicFramePr>
          <p:cNvPr id="162819" name="Object 2"/>
          <p:cNvGraphicFramePr>
            <a:graphicFrameLocks noChangeAspect="1"/>
          </p:cNvGraphicFramePr>
          <p:nvPr/>
        </p:nvGraphicFramePr>
        <p:xfrm>
          <a:off x="2895600" y="2590800"/>
          <a:ext cx="2971800" cy="742950"/>
        </p:xfrm>
        <a:graphic>
          <a:graphicData uri="http://schemas.openxmlformats.org/presentationml/2006/ole">
            <mc:AlternateContent xmlns:mc="http://schemas.openxmlformats.org/markup-compatibility/2006">
              <mc:Choice xmlns:v="urn:schemas-microsoft-com:vml" Requires="v">
                <p:oleObj spid="_x0000_s3110" name="" r:id="rId1" imgW="965200" imgH="241300" progId="Equation.3">
                  <p:embed/>
                </p:oleObj>
              </mc:Choice>
              <mc:Fallback>
                <p:oleObj name="" r:id="rId1" imgW="965200" imgH="241300" progId="Equation.3">
                  <p:embed/>
                  <p:pic>
                    <p:nvPicPr>
                      <p:cNvPr id="0" name="图片 3109"/>
                      <p:cNvPicPr/>
                      <p:nvPr/>
                    </p:nvPicPr>
                    <p:blipFill>
                      <a:blip r:embed="rId2"/>
                      <a:stretch>
                        <a:fillRect/>
                      </a:stretch>
                    </p:blipFill>
                    <p:spPr>
                      <a:xfrm>
                        <a:off x="2895600" y="2590800"/>
                        <a:ext cx="2971800" cy="742950"/>
                      </a:xfrm>
                      <a:prstGeom prst="rect">
                        <a:avLst/>
                      </a:prstGeom>
                      <a:solidFill>
                        <a:schemeClr val="tx2"/>
                      </a:solidFill>
                      <a:ln w="38100">
                        <a:noFill/>
                        <a:miter/>
                      </a:ln>
                    </p:spPr>
                  </p:pic>
                </p:oleObj>
              </mc:Fallback>
            </mc:AlternateContent>
          </a:graphicData>
        </a:graphic>
      </p:graphicFrame>
      <p:sp>
        <p:nvSpPr>
          <p:cNvPr id="162820" name="Text Box 6"/>
          <p:cNvSpPr txBox="1"/>
          <p:nvPr/>
        </p:nvSpPr>
        <p:spPr>
          <a:xfrm>
            <a:off x="7543800" y="27432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(5-11) </a:t>
            </a:r>
            <a:endParaRPr lang="en-US" altLang="zh-CN" sz="2400" b="1" dirty="0"/>
          </a:p>
        </p:txBody>
      </p:sp>
      <p:sp>
        <p:nvSpPr>
          <p:cNvPr id="162821" name="Text Box 7"/>
          <p:cNvSpPr txBox="1"/>
          <p:nvPr/>
        </p:nvSpPr>
        <p:spPr>
          <a:xfrm>
            <a:off x="1285875" y="3519488"/>
            <a:ext cx="7629525" cy="1806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8000"/>
              </a:lnSpc>
              <a:spcBef>
                <a:spcPct val="50000"/>
              </a:spcBef>
              <a:buClrTx/>
              <a:buSzTx/>
              <a:buFontTx/>
              <a:buNone/>
            </a:pPr>
            <a:r>
              <a:rPr lang="zh-CN" altLang="en-US" sz="2400" b="1" dirty="0"/>
              <a:t>式中</a:t>
            </a:r>
            <a:r>
              <a:rPr lang="en-US" altLang="zh-CN" sz="2400" b="1" dirty="0"/>
              <a:t>,  </a:t>
            </a:r>
            <a:r>
              <a:rPr lang="en-US" altLang="zh-CN" sz="2400" b="1" i="1" dirty="0"/>
              <a:t>μ</a:t>
            </a:r>
            <a:r>
              <a:rPr lang="en-US" altLang="zh-CN" sz="2400" b="1" baseline="-25000" dirty="0"/>
              <a:t>R</a:t>
            </a:r>
            <a:r>
              <a:rPr lang="zh-CN" altLang="en-US" sz="2400" b="1" dirty="0"/>
              <a:t>、</a:t>
            </a:r>
            <a:r>
              <a:rPr lang="en-US" altLang="zh-CN" sz="2400" b="1" i="1" dirty="0"/>
              <a:t>μ</a:t>
            </a:r>
            <a:r>
              <a:rPr lang="en-US" altLang="zh-CN" sz="2400" b="1" i="1" baseline="-25000" dirty="0"/>
              <a:t>G</a:t>
            </a:r>
            <a:r>
              <a:rPr lang="zh-CN" altLang="en-US" sz="2400" b="1" dirty="0"/>
              <a:t>、</a:t>
            </a:r>
            <a:r>
              <a:rPr lang="en-US" altLang="zh-CN" sz="2400" b="1" i="1" dirty="0"/>
              <a:t>μ</a:t>
            </a:r>
            <a:r>
              <a:rPr lang="en-US" altLang="zh-CN" sz="2400" b="1" i="1" baseline="-25000" dirty="0"/>
              <a:t>B</a:t>
            </a:r>
            <a:r>
              <a:rPr lang="zh-CN" altLang="en-US" sz="2400" b="1" dirty="0"/>
              <a:t>分别是</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三个分量直方图的</a:t>
            </a:r>
            <a:r>
              <a:rPr lang="en-US" altLang="zh-CN" sz="2400" b="1" dirty="0"/>
              <a:t>0</a:t>
            </a:r>
            <a:r>
              <a:rPr lang="zh-CN" altLang="en-US" sz="2400" b="1" dirty="0"/>
              <a:t>阶距。</a:t>
            </a:r>
            <a:endParaRPr lang="zh-CN" altLang="en-US" sz="2400" b="1" dirty="0"/>
          </a:p>
          <a:p>
            <a:pPr marL="0" lvl="0" indent="0" algn="ctr" eaLnBrk="1" hangingPunct="1">
              <a:lnSpc>
                <a:spcPct val="138000"/>
              </a:lnSpc>
              <a:spcBef>
                <a:spcPct val="50000"/>
              </a:spcBef>
              <a:buClrTx/>
              <a:buSzTx/>
              <a:buFontTx/>
              <a:buNone/>
            </a:pPr>
            <a:r>
              <a:rPr lang="zh-CN" altLang="en-US" sz="2400" b="1" dirty="0"/>
              <a:t>        此时查询图像</a:t>
            </a:r>
            <a:r>
              <a:rPr lang="en-US" altLang="zh-CN" sz="2400" b="1" i="1" dirty="0"/>
              <a:t>Q</a:t>
            </a:r>
            <a:r>
              <a:rPr lang="zh-CN" altLang="en-US" sz="2400" b="1" dirty="0"/>
              <a:t>和数据库图像</a:t>
            </a:r>
            <a:r>
              <a:rPr lang="en-US" altLang="zh-CN" sz="2400" b="1" i="1" dirty="0"/>
              <a:t>D</a:t>
            </a:r>
            <a:r>
              <a:rPr lang="zh-CN" altLang="en-US" sz="2400" b="1" dirty="0"/>
              <a:t>之间的匹配值为 </a:t>
            </a:r>
            <a:endParaRPr lang="zh-CN" altLang="en-US" sz="2400" b="1" dirty="0"/>
          </a:p>
        </p:txBody>
      </p:sp>
      <p:graphicFrame>
        <p:nvGraphicFramePr>
          <p:cNvPr id="162822" name="Object 3"/>
          <p:cNvGraphicFramePr>
            <a:graphicFrameLocks noChangeAspect="1"/>
          </p:cNvGraphicFramePr>
          <p:nvPr/>
        </p:nvGraphicFramePr>
        <p:xfrm>
          <a:off x="1219200" y="5572125"/>
          <a:ext cx="7710488" cy="857250"/>
        </p:xfrm>
        <a:graphic>
          <a:graphicData uri="http://schemas.openxmlformats.org/presentationml/2006/ole">
            <mc:AlternateContent xmlns:mc="http://schemas.openxmlformats.org/markup-compatibility/2006">
              <mc:Choice xmlns:v="urn:schemas-microsoft-com:vml" Requires="v">
                <p:oleObj spid="_x0000_s3109" name="" r:id="rId3" imgW="2819400" imgH="304800" progId="Equation.3">
                  <p:embed/>
                </p:oleObj>
              </mc:Choice>
              <mc:Fallback>
                <p:oleObj name="" r:id="rId3" imgW="2819400" imgH="304800" progId="Equation.3">
                  <p:embed/>
                  <p:pic>
                    <p:nvPicPr>
                      <p:cNvPr id="0" name="图片 3108"/>
                      <p:cNvPicPr/>
                      <p:nvPr/>
                    </p:nvPicPr>
                    <p:blipFill>
                      <a:blip r:embed="rId4"/>
                      <a:stretch>
                        <a:fillRect/>
                      </a:stretch>
                    </p:blipFill>
                    <p:spPr>
                      <a:xfrm>
                        <a:off x="1219200" y="5572125"/>
                        <a:ext cx="7710488" cy="857250"/>
                      </a:xfrm>
                      <a:prstGeom prst="rect">
                        <a:avLst/>
                      </a:prstGeom>
                      <a:solidFill>
                        <a:schemeClr val="tx2"/>
                      </a:solidFill>
                      <a:ln w="38100">
                        <a:noFill/>
                        <a:miter/>
                      </a:ln>
                    </p:spPr>
                  </p:pic>
                </p:oleObj>
              </mc:Fallback>
            </mc:AlternateContent>
          </a:graphicData>
        </a:graphic>
      </p:graphicFrame>
      <p:sp>
        <p:nvSpPr>
          <p:cNvPr id="162823" name="Text Box 9"/>
          <p:cNvSpPr txBox="1"/>
          <p:nvPr/>
        </p:nvSpPr>
        <p:spPr>
          <a:xfrm>
            <a:off x="7848600" y="57912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(5-12) </a:t>
            </a:r>
            <a:endParaRPr lang="en-US" altLang="zh-CN" sz="2400" b="1" dirty="0">
              <a:solidFill>
                <a:schemeClr val="bg2"/>
              </a:solidFill>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Text Box 4"/>
          <p:cNvSpPr txBox="1"/>
          <p:nvPr/>
        </p:nvSpPr>
        <p:spPr>
          <a:xfrm>
            <a:off x="1071563" y="428625"/>
            <a:ext cx="7629525" cy="355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48000"/>
              </a:lnSpc>
              <a:spcBef>
                <a:spcPct val="50000"/>
              </a:spcBef>
              <a:buClrTx/>
              <a:buSzTx/>
              <a:buFontTx/>
              <a:buNone/>
            </a:pPr>
            <a:r>
              <a:rPr lang="en-US" altLang="zh-CN" sz="2400" b="1" dirty="0"/>
              <a:t>        3. </a:t>
            </a:r>
            <a:r>
              <a:rPr lang="zh-CN" altLang="en-US" sz="2400" b="1" dirty="0"/>
              <a:t>中心矩法 </a:t>
            </a:r>
            <a:endParaRPr lang="zh-CN" altLang="en-US" sz="2400" b="1" dirty="0"/>
          </a:p>
          <a:p>
            <a:pPr marL="0" lvl="0" indent="0" algn="just" eaLnBrk="1" hangingPunct="1">
              <a:lnSpc>
                <a:spcPct val="148000"/>
              </a:lnSpc>
              <a:spcBef>
                <a:spcPct val="50000"/>
              </a:spcBef>
              <a:buClrTx/>
              <a:buSzTx/>
              <a:buFontTx/>
              <a:buNone/>
            </a:pPr>
            <a:r>
              <a:rPr lang="zh-CN" altLang="en-US" sz="2400" b="1" dirty="0"/>
              <a:t>   对直方图来说，均值为</a:t>
            </a:r>
            <a:r>
              <a:rPr lang="en-US" altLang="zh-CN" sz="2400" b="1" dirty="0"/>
              <a:t>0</a:t>
            </a:r>
            <a:r>
              <a:rPr lang="zh-CN" altLang="en-US" sz="2400" b="1" dirty="0"/>
              <a:t>阶矩，更高阶的矩也可使用。设用			分别表示查询图像</a:t>
            </a:r>
            <a:r>
              <a:rPr lang="en-US" altLang="zh-CN" sz="2400" b="1" i="1" dirty="0"/>
              <a:t>Q</a:t>
            </a:r>
            <a:r>
              <a:rPr lang="zh-CN" altLang="en-US" sz="2400" b="1" dirty="0"/>
              <a:t>的</a:t>
            </a:r>
            <a:r>
              <a:rPr lang="en-US" altLang="zh-CN" sz="2400" b="1" i="1" dirty="0"/>
              <a:t>R</a:t>
            </a:r>
            <a:r>
              <a:rPr lang="zh-CN" altLang="en-US" sz="2400" b="1" dirty="0"/>
              <a:t>、</a:t>
            </a:r>
            <a:r>
              <a:rPr lang="en-US" altLang="zh-CN" sz="2400" b="1" i="1" dirty="0"/>
              <a:t>G</a:t>
            </a:r>
            <a:r>
              <a:rPr lang="zh-CN" altLang="en-US" sz="2400" b="1" dirty="0"/>
              <a:t>、</a:t>
            </a:r>
            <a:r>
              <a:rPr lang="en-US" altLang="zh-CN" sz="2400" b="1" i="1" dirty="0"/>
              <a:t>B</a:t>
            </a:r>
            <a:r>
              <a:rPr lang="zh-CN" altLang="en-US" sz="2400" b="1" dirty="0"/>
              <a:t>三个分量直方图的</a:t>
            </a:r>
            <a:r>
              <a:rPr lang="en-US" altLang="zh-CN" sz="2400" b="1" i="1" dirty="0"/>
              <a:t>i</a:t>
            </a:r>
            <a:r>
              <a:rPr lang="en-US" altLang="zh-CN" sz="2400" b="1" dirty="0"/>
              <a:t>(</a:t>
            </a:r>
            <a:r>
              <a:rPr lang="en-US" altLang="zh-CN" sz="2400" b="1" i="1" dirty="0"/>
              <a:t>i</a:t>
            </a:r>
            <a:r>
              <a:rPr lang="en-US" altLang="zh-CN" sz="2400" b="1" dirty="0"/>
              <a:t>≤3)</a:t>
            </a:r>
            <a:r>
              <a:rPr lang="zh-CN" altLang="en-US" sz="2400" b="1" dirty="0"/>
              <a:t>阶中心矩；用			    分别表示数据库图像</a:t>
            </a:r>
            <a:r>
              <a:rPr lang="en-US" altLang="zh-CN" sz="2400" b="1" i="1" dirty="0"/>
              <a:t>D</a:t>
            </a:r>
            <a:r>
              <a:rPr lang="zh-CN" altLang="en-US" sz="2400" b="1" dirty="0"/>
              <a:t>的</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三个分量直方图的</a:t>
            </a:r>
            <a:r>
              <a:rPr lang="en-US" altLang="zh-CN" sz="2400" b="1" i="1" dirty="0"/>
              <a:t>i</a:t>
            </a:r>
            <a:r>
              <a:rPr lang="en-US" altLang="zh-CN" sz="2400" b="1" dirty="0"/>
              <a:t>(</a:t>
            </a:r>
            <a:r>
              <a:rPr lang="en-US" altLang="zh-CN" sz="2400" b="1" i="1" dirty="0"/>
              <a:t>i</a:t>
            </a:r>
            <a:r>
              <a:rPr lang="en-US" altLang="zh-CN" sz="2400" b="1" dirty="0"/>
              <a:t>≤3)</a:t>
            </a:r>
            <a:r>
              <a:rPr lang="zh-CN" altLang="en-US" sz="2400" b="1" dirty="0"/>
              <a:t>阶中心矩，则它们之间的匹配值为 </a:t>
            </a:r>
            <a:endParaRPr lang="zh-CN" altLang="en-US" sz="2400" b="1" dirty="0"/>
          </a:p>
        </p:txBody>
      </p:sp>
      <p:graphicFrame>
        <p:nvGraphicFramePr>
          <p:cNvPr id="164867" name="Object 2"/>
          <p:cNvGraphicFramePr>
            <a:graphicFrameLocks noChangeAspect="1"/>
          </p:cNvGraphicFramePr>
          <p:nvPr/>
        </p:nvGraphicFramePr>
        <p:xfrm>
          <a:off x="1785938" y="1785938"/>
          <a:ext cx="2000250" cy="665162"/>
        </p:xfrm>
        <a:graphic>
          <a:graphicData uri="http://schemas.openxmlformats.org/presentationml/2006/ole">
            <mc:AlternateContent xmlns:mc="http://schemas.openxmlformats.org/markup-compatibility/2006">
              <mc:Choice xmlns:v="urn:schemas-microsoft-com:vml" Requires="v">
                <p:oleObj spid="_x0000_s3112" name="" r:id="rId1" imgW="989965" imgH="254000" progId="Equation.3">
                  <p:embed/>
                </p:oleObj>
              </mc:Choice>
              <mc:Fallback>
                <p:oleObj name="" r:id="rId1" imgW="989965" imgH="254000" progId="Equation.3">
                  <p:embed/>
                  <p:pic>
                    <p:nvPicPr>
                      <p:cNvPr id="0" name="图片 3111"/>
                      <p:cNvPicPr/>
                      <p:nvPr/>
                    </p:nvPicPr>
                    <p:blipFill>
                      <a:blip r:embed="rId2"/>
                      <a:stretch>
                        <a:fillRect/>
                      </a:stretch>
                    </p:blipFill>
                    <p:spPr>
                      <a:xfrm>
                        <a:off x="1785938" y="1785938"/>
                        <a:ext cx="2000250" cy="665162"/>
                      </a:xfrm>
                      <a:prstGeom prst="rect">
                        <a:avLst/>
                      </a:prstGeom>
                      <a:solidFill>
                        <a:schemeClr val="tx2"/>
                      </a:solidFill>
                      <a:ln w="38100">
                        <a:noFill/>
                        <a:miter/>
                      </a:ln>
                    </p:spPr>
                  </p:pic>
                </p:oleObj>
              </mc:Fallback>
            </mc:AlternateContent>
          </a:graphicData>
        </a:graphic>
      </p:graphicFrame>
      <p:graphicFrame>
        <p:nvGraphicFramePr>
          <p:cNvPr id="164868" name="Object 3"/>
          <p:cNvGraphicFramePr>
            <a:graphicFrameLocks noChangeAspect="1"/>
          </p:cNvGraphicFramePr>
          <p:nvPr/>
        </p:nvGraphicFramePr>
        <p:xfrm>
          <a:off x="6286500" y="2286000"/>
          <a:ext cx="2590800" cy="665163"/>
        </p:xfrm>
        <a:graphic>
          <a:graphicData uri="http://schemas.openxmlformats.org/presentationml/2006/ole">
            <mc:AlternateContent xmlns:mc="http://schemas.openxmlformats.org/markup-compatibility/2006">
              <mc:Choice xmlns:v="urn:schemas-microsoft-com:vml" Requires="v">
                <p:oleObj spid="_x0000_s3117" name="" r:id="rId3" imgW="989965" imgH="254000" progId="Equation.3">
                  <p:embed/>
                </p:oleObj>
              </mc:Choice>
              <mc:Fallback>
                <p:oleObj name="" r:id="rId3" imgW="989965" imgH="254000" progId="Equation.3">
                  <p:embed/>
                  <p:pic>
                    <p:nvPicPr>
                      <p:cNvPr id="0" name="图片 3116"/>
                      <p:cNvPicPr/>
                      <p:nvPr/>
                    </p:nvPicPr>
                    <p:blipFill>
                      <a:blip r:embed="rId2"/>
                      <a:stretch>
                        <a:fillRect/>
                      </a:stretch>
                    </p:blipFill>
                    <p:spPr>
                      <a:xfrm>
                        <a:off x="6286500" y="2286000"/>
                        <a:ext cx="2590800" cy="665163"/>
                      </a:xfrm>
                      <a:prstGeom prst="rect">
                        <a:avLst/>
                      </a:prstGeom>
                      <a:solidFill>
                        <a:schemeClr val="tx2"/>
                      </a:solidFill>
                      <a:ln w="38100">
                        <a:noFill/>
                        <a:miter/>
                      </a:ln>
                    </p:spPr>
                  </p:pic>
                </p:oleObj>
              </mc:Fallback>
            </mc:AlternateContent>
          </a:graphicData>
        </a:graphic>
      </p:graphicFrame>
      <p:graphicFrame>
        <p:nvGraphicFramePr>
          <p:cNvPr id="164869" name="Object 4"/>
          <p:cNvGraphicFramePr>
            <a:graphicFrameLocks noChangeAspect="1"/>
          </p:cNvGraphicFramePr>
          <p:nvPr/>
        </p:nvGraphicFramePr>
        <p:xfrm>
          <a:off x="1214438" y="4410075"/>
          <a:ext cx="7929562" cy="923925"/>
        </p:xfrm>
        <a:graphic>
          <a:graphicData uri="http://schemas.openxmlformats.org/presentationml/2006/ole">
            <mc:AlternateContent xmlns:mc="http://schemas.openxmlformats.org/markup-compatibility/2006">
              <mc:Choice xmlns:v="urn:schemas-microsoft-com:vml" Requires="v">
                <p:oleObj spid="_x0000_s3115" name="" r:id="rId4" imgW="4775200" imgH="482600" progId="Equation.3">
                  <p:embed/>
                </p:oleObj>
              </mc:Choice>
              <mc:Fallback>
                <p:oleObj name="" r:id="rId4" imgW="4775200" imgH="482600" progId="Equation.3">
                  <p:embed/>
                  <p:pic>
                    <p:nvPicPr>
                      <p:cNvPr id="0" name="图片 3114"/>
                      <p:cNvPicPr/>
                      <p:nvPr/>
                    </p:nvPicPr>
                    <p:blipFill>
                      <a:blip r:embed="rId5"/>
                      <a:stretch>
                        <a:fillRect/>
                      </a:stretch>
                    </p:blipFill>
                    <p:spPr>
                      <a:xfrm>
                        <a:off x="1214438" y="4410075"/>
                        <a:ext cx="7929562" cy="923925"/>
                      </a:xfrm>
                      <a:prstGeom prst="rect">
                        <a:avLst/>
                      </a:prstGeom>
                      <a:solidFill>
                        <a:schemeClr val="tx2"/>
                      </a:solidFill>
                      <a:ln w="38100">
                        <a:noFill/>
                        <a:miter/>
                      </a:ln>
                    </p:spPr>
                  </p:pic>
                </p:oleObj>
              </mc:Fallback>
            </mc:AlternateContent>
          </a:graphicData>
        </a:graphic>
      </p:graphicFrame>
      <p:sp>
        <p:nvSpPr>
          <p:cNvPr id="164870" name="Text Box 8"/>
          <p:cNvSpPr txBox="1"/>
          <p:nvPr/>
        </p:nvSpPr>
        <p:spPr>
          <a:xfrm>
            <a:off x="1285875" y="5786438"/>
            <a:ext cx="49307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式中，</a:t>
            </a:r>
            <a:r>
              <a:rPr lang="en-US" altLang="zh-CN" sz="2400" b="1" i="1" dirty="0"/>
              <a:t>W</a:t>
            </a:r>
            <a:r>
              <a:rPr lang="en-US" altLang="zh-CN" sz="2400" b="1" baseline="-25000" dirty="0"/>
              <a:t>R</a:t>
            </a:r>
            <a:r>
              <a:rPr lang="zh-CN" altLang="en-US" sz="2400" b="1" dirty="0"/>
              <a:t>，</a:t>
            </a:r>
            <a:r>
              <a:rPr lang="en-US" altLang="zh-CN" sz="2400" b="1" i="1" dirty="0"/>
              <a:t>W</a:t>
            </a:r>
            <a:r>
              <a:rPr lang="en-US" altLang="zh-CN" sz="2400" b="1" baseline="-25000" dirty="0"/>
              <a:t>G</a:t>
            </a:r>
            <a:r>
              <a:rPr lang="zh-CN" altLang="en-US" sz="2400" b="1" dirty="0"/>
              <a:t>，</a:t>
            </a:r>
            <a:r>
              <a:rPr lang="en-US" altLang="zh-CN" sz="2400" b="1" i="1" dirty="0"/>
              <a:t>W</a:t>
            </a:r>
            <a:r>
              <a:rPr lang="en-US" altLang="zh-CN" sz="2400" b="1" baseline="-25000" dirty="0"/>
              <a:t>B</a:t>
            </a:r>
            <a:r>
              <a:rPr lang="zh-CN" altLang="en-US" sz="2400" b="1" dirty="0"/>
              <a:t>为加权系数。 </a:t>
            </a:r>
            <a:endParaRPr lang="zh-CN" altLang="en-US" sz="2400" b="1" dirty="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Text Box 4"/>
          <p:cNvSpPr txBox="1"/>
          <p:nvPr/>
        </p:nvSpPr>
        <p:spPr>
          <a:xfrm>
            <a:off x="1295400" y="357188"/>
            <a:ext cx="7848600" cy="4967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en-US" altLang="zh-CN" sz="2400" b="1" dirty="0"/>
              <a:t>        4. </a:t>
            </a:r>
            <a:r>
              <a:rPr lang="zh-CN" altLang="en-US" sz="2400" b="1" dirty="0"/>
              <a:t>参考颜色法 </a:t>
            </a:r>
            <a:endParaRPr lang="zh-CN" altLang="en-US" sz="2400" b="1" dirty="0"/>
          </a:p>
          <a:p>
            <a:pPr marL="0" lvl="0" indent="0" algn="just" eaLnBrk="1" hangingPunct="1">
              <a:lnSpc>
                <a:spcPct val="130000"/>
              </a:lnSpc>
              <a:spcBef>
                <a:spcPct val="50000"/>
              </a:spcBef>
              <a:buClrTx/>
              <a:buSzTx/>
              <a:buFontTx/>
              <a:buNone/>
            </a:pPr>
            <a:r>
              <a:rPr lang="zh-CN" altLang="en-US" sz="2400" b="1" dirty="0"/>
              <a:t>        欧几里得距离法太粗糙，直方图相交法计算量太大，一种折衷的方法是将图像颜色用一组参考色表示，这组参考色应能覆盖视觉上可感受到的各种颜色。参考色的数量要比原图像少， 这样可计算简化的直方图， 所以匹配的特征矢量是</a:t>
            </a:r>
            <a:endParaRPr lang="zh-CN" altLang="en-US" sz="2400" b="1" dirty="0"/>
          </a:p>
          <a:p>
            <a:pPr marL="0" lvl="0" indent="0" algn="ctr" eaLnBrk="1" hangingPunct="1">
              <a:lnSpc>
                <a:spcPct val="130000"/>
              </a:lnSpc>
              <a:spcBef>
                <a:spcPct val="50000"/>
              </a:spcBef>
              <a:buClrTx/>
              <a:buSzTx/>
              <a:buFontTx/>
              <a:buNone/>
            </a:pPr>
            <a:r>
              <a:rPr lang="zh-CN" altLang="en-US" sz="2400" b="1" dirty="0"/>
              <a:t></a:t>
            </a:r>
            <a:r>
              <a:rPr lang="en-US" altLang="zh-CN" sz="2400" b="1" i="1" dirty="0"/>
              <a:t>f</a:t>
            </a:r>
            <a:r>
              <a:rPr lang="en-US" altLang="zh-CN" sz="2400" b="1" dirty="0"/>
              <a:t>=</a:t>
            </a:r>
            <a:r>
              <a:rPr lang="zh-CN" altLang="en-US" sz="2400" b="1" dirty="0"/>
              <a:t>［</a:t>
            </a:r>
            <a:r>
              <a:rPr lang="en-US" altLang="zh-CN" sz="2400" b="1" i="1" dirty="0"/>
              <a:t>r</a:t>
            </a:r>
            <a:r>
              <a:rPr lang="en-US" altLang="zh-CN" sz="2400" b="1" baseline="-25000" dirty="0"/>
              <a:t>1</a:t>
            </a:r>
            <a:r>
              <a:rPr lang="en-US" altLang="zh-CN" sz="2400" b="1" dirty="0"/>
              <a:t>,  </a:t>
            </a:r>
            <a:r>
              <a:rPr lang="en-US" altLang="zh-CN" sz="2400" b="1" i="1" dirty="0"/>
              <a:t>r</a:t>
            </a:r>
            <a:r>
              <a:rPr lang="en-US" altLang="zh-CN" sz="2400" b="1" baseline="-25000" dirty="0"/>
              <a:t>2</a:t>
            </a:r>
            <a:r>
              <a:rPr lang="en-US" altLang="zh-CN" sz="2400" b="1" dirty="0">
                <a:latin typeface="Courier New" panose="02070309020205020404" pitchFamily="49" charset="0"/>
              </a:rPr>
              <a:t>…</a:t>
            </a:r>
            <a:r>
              <a:rPr lang="en-US" altLang="zh-CN" sz="2400" b="1" i="1" dirty="0"/>
              <a:t>r</a:t>
            </a:r>
            <a:r>
              <a:rPr lang="en-US" altLang="zh-CN" sz="2400" b="1" baseline="-25000" dirty="0"/>
              <a:t>N</a:t>
            </a:r>
            <a:r>
              <a:rPr lang="zh-CN" altLang="en-US" sz="2400" b="1" dirty="0"/>
              <a:t>］</a:t>
            </a:r>
            <a:r>
              <a:rPr lang="en-US" altLang="zh-CN" sz="2400" b="1" baseline="30000" dirty="0"/>
              <a:t>T</a:t>
            </a:r>
            <a:r>
              <a:rPr lang="en-US" altLang="zh-CN" sz="2400" b="1" dirty="0"/>
              <a:t> 			(5-14)</a:t>
            </a:r>
            <a:endParaRPr lang="en-US" altLang="zh-CN" sz="2400" b="1" dirty="0"/>
          </a:p>
          <a:p>
            <a:pPr marL="0" lvl="0" indent="0" algn="just" eaLnBrk="1" hangingPunct="1">
              <a:lnSpc>
                <a:spcPct val="130000"/>
              </a:lnSpc>
              <a:spcBef>
                <a:spcPct val="50000"/>
              </a:spcBef>
              <a:buClrTx/>
              <a:buSzTx/>
              <a:buFontTx/>
              <a:buNone/>
            </a:pPr>
            <a:r>
              <a:rPr lang="zh-CN" altLang="en-US" sz="2400" b="1" dirty="0"/>
              <a:t>式中：</a:t>
            </a:r>
            <a:r>
              <a:rPr lang="en-US" altLang="zh-CN" sz="2400" b="1" i="1" dirty="0"/>
              <a:t>r</a:t>
            </a:r>
            <a:r>
              <a:rPr lang="en-US" altLang="zh-CN" sz="2400" b="1" i="1" baseline="-25000" dirty="0"/>
              <a:t>i</a:t>
            </a:r>
            <a:r>
              <a:rPr lang="zh-CN" altLang="en-US" sz="2400" b="1" dirty="0"/>
              <a:t>是第</a:t>
            </a:r>
            <a:r>
              <a:rPr lang="en-US" altLang="zh-CN" sz="2400" b="1" i="1" dirty="0"/>
              <a:t>i</a:t>
            </a:r>
            <a:r>
              <a:rPr lang="zh-CN" altLang="en-US" sz="2400" b="1" dirty="0"/>
              <a:t>种颜色出现的频率，</a:t>
            </a:r>
            <a:r>
              <a:rPr lang="en-US" altLang="zh-CN" sz="2400" b="1" i="1" dirty="0"/>
              <a:t>N</a:t>
            </a:r>
            <a:r>
              <a:rPr lang="zh-CN" altLang="en-US" sz="2400" b="1" dirty="0"/>
              <a:t>是参考颜色表的尺寸。加权后的查询图像</a:t>
            </a:r>
            <a:r>
              <a:rPr lang="en-US" altLang="zh-CN" sz="2400" b="1" i="1" dirty="0"/>
              <a:t>Q</a:t>
            </a:r>
            <a:r>
              <a:rPr lang="zh-CN" altLang="en-US" sz="2400" b="1" dirty="0"/>
              <a:t>和数据库图像</a:t>
            </a:r>
            <a:r>
              <a:rPr lang="en-US" altLang="zh-CN" sz="2400" b="1" i="1" dirty="0"/>
              <a:t>D</a:t>
            </a:r>
            <a:r>
              <a:rPr lang="zh-CN" altLang="en-US" sz="2400" b="1" dirty="0"/>
              <a:t>之间的匹配值为 </a:t>
            </a:r>
            <a:endParaRPr lang="zh-CN" altLang="en-US" sz="2400" b="1" dirty="0"/>
          </a:p>
        </p:txBody>
      </p:sp>
      <p:graphicFrame>
        <p:nvGraphicFramePr>
          <p:cNvPr id="166915" name="Object 2"/>
          <p:cNvGraphicFramePr>
            <a:graphicFrameLocks noChangeAspect="1"/>
          </p:cNvGraphicFramePr>
          <p:nvPr/>
        </p:nvGraphicFramePr>
        <p:xfrm>
          <a:off x="2357438" y="5500688"/>
          <a:ext cx="4267200" cy="1182687"/>
        </p:xfrm>
        <a:graphic>
          <a:graphicData uri="http://schemas.openxmlformats.org/presentationml/2006/ole">
            <mc:AlternateContent xmlns:mc="http://schemas.openxmlformats.org/markup-compatibility/2006">
              <mc:Choice xmlns:v="urn:schemas-microsoft-com:vml" Requires="v">
                <p:oleObj spid="_x0000_s3116" name="" r:id="rId1" imgW="1739900" imgH="482600" progId="Equation.3">
                  <p:embed/>
                </p:oleObj>
              </mc:Choice>
              <mc:Fallback>
                <p:oleObj name="" r:id="rId1" imgW="1739900" imgH="482600" progId="Equation.3">
                  <p:embed/>
                  <p:pic>
                    <p:nvPicPr>
                      <p:cNvPr id="0" name="图片 3115"/>
                      <p:cNvPicPr/>
                      <p:nvPr/>
                    </p:nvPicPr>
                    <p:blipFill>
                      <a:blip r:embed="rId2"/>
                      <a:stretch>
                        <a:fillRect/>
                      </a:stretch>
                    </p:blipFill>
                    <p:spPr>
                      <a:xfrm>
                        <a:off x="2357438" y="5500688"/>
                        <a:ext cx="4267200" cy="1182687"/>
                      </a:xfrm>
                      <a:prstGeom prst="rect">
                        <a:avLst/>
                      </a:prstGeom>
                      <a:solidFill>
                        <a:schemeClr val="tx2"/>
                      </a:solidFill>
                      <a:ln w="38100">
                        <a:noFill/>
                        <a:miter/>
                      </a:ln>
                    </p:spPr>
                  </p:pic>
                </p:oleObj>
              </mc:Fallback>
            </mc:AlternateContent>
          </a:graphicData>
        </a:graphic>
      </p:graphicFrame>
      <p:sp>
        <p:nvSpPr>
          <p:cNvPr id="166916" name="Rectangle 6"/>
          <p:cNvSpPr/>
          <p:nvPr/>
        </p:nvSpPr>
        <p:spPr>
          <a:xfrm>
            <a:off x="7696200" y="5486400"/>
            <a:ext cx="946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(5-15)</a:t>
            </a:r>
            <a:endParaRPr lang="en-US" altLang="zh-CN" sz="2400" b="1" dirty="0"/>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Text Box 4"/>
          <p:cNvSpPr txBox="1"/>
          <p:nvPr/>
        </p:nvSpPr>
        <p:spPr>
          <a:xfrm>
            <a:off x="1643063" y="571500"/>
            <a:ext cx="118903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式中： </a:t>
            </a:r>
            <a:endParaRPr lang="zh-CN" altLang="en-US" sz="2400" b="1" dirty="0"/>
          </a:p>
        </p:txBody>
      </p:sp>
      <p:graphicFrame>
        <p:nvGraphicFramePr>
          <p:cNvPr id="168963" name="Object 2"/>
          <p:cNvGraphicFramePr>
            <a:graphicFrameLocks noChangeAspect="1"/>
          </p:cNvGraphicFramePr>
          <p:nvPr/>
        </p:nvGraphicFramePr>
        <p:xfrm>
          <a:off x="3214688" y="1000125"/>
          <a:ext cx="4495800" cy="1479550"/>
        </p:xfrm>
        <a:graphic>
          <a:graphicData uri="http://schemas.openxmlformats.org/presentationml/2006/ole">
            <mc:AlternateContent xmlns:mc="http://schemas.openxmlformats.org/markup-compatibility/2006">
              <mc:Choice xmlns:v="urn:schemas-microsoft-com:vml" Requires="v">
                <p:oleObj spid="_x0000_s3111" name="" r:id="rId1" imgW="1930400" imgH="635000" progId="Equation.3">
                  <p:embed/>
                </p:oleObj>
              </mc:Choice>
              <mc:Fallback>
                <p:oleObj name="" r:id="rId1" imgW="1930400" imgH="635000" progId="Equation.3">
                  <p:embed/>
                  <p:pic>
                    <p:nvPicPr>
                      <p:cNvPr id="0" name="图片 3110"/>
                      <p:cNvPicPr/>
                      <p:nvPr/>
                    </p:nvPicPr>
                    <p:blipFill>
                      <a:blip r:embed="rId2"/>
                      <a:stretch>
                        <a:fillRect/>
                      </a:stretch>
                    </p:blipFill>
                    <p:spPr>
                      <a:xfrm>
                        <a:off x="3214688" y="1000125"/>
                        <a:ext cx="4495800" cy="1479550"/>
                      </a:xfrm>
                      <a:prstGeom prst="rect">
                        <a:avLst/>
                      </a:prstGeom>
                      <a:solidFill>
                        <a:schemeClr val="tx2"/>
                      </a:solidFill>
                      <a:ln w="38100">
                        <a:noFill/>
                        <a:miter/>
                      </a:ln>
                    </p:spPr>
                  </p:pic>
                </p:oleObj>
              </mc:Fallback>
            </mc:AlternateContent>
          </a:graphicData>
        </a:graphic>
      </p:graphicFrame>
      <p:sp>
        <p:nvSpPr>
          <p:cNvPr id="168964" name="Text Box 6"/>
          <p:cNvSpPr txBox="1"/>
          <p:nvPr/>
        </p:nvSpPr>
        <p:spPr>
          <a:xfrm>
            <a:off x="1071563" y="2857500"/>
            <a:ext cx="7843837" cy="38147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a:t>
            </a:r>
            <a:r>
              <a:rPr lang="zh-CN" altLang="en-US" sz="2400" b="1" dirty="0"/>
              <a:t>前面</a:t>
            </a:r>
            <a:r>
              <a:rPr lang="en-US" altLang="zh-CN" sz="2400" b="1" dirty="0"/>
              <a:t>4</a:t>
            </a:r>
            <a:r>
              <a:rPr lang="zh-CN" altLang="en-US" sz="2400" b="1" dirty="0"/>
              <a:t>种方法中，后</a:t>
            </a:r>
            <a:r>
              <a:rPr lang="en-US" altLang="zh-CN" sz="2400" b="1" dirty="0"/>
              <a:t>3</a:t>
            </a:r>
            <a:r>
              <a:rPr lang="zh-CN" altLang="en-US" sz="2400" b="1" dirty="0"/>
              <a:t>种主要是从减少计算量的角度对第</a:t>
            </a:r>
            <a:r>
              <a:rPr lang="en-US" altLang="zh-CN" sz="2400" b="1" dirty="0"/>
              <a:t>1</a:t>
            </a:r>
            <a:r>
              <a:rPr lang="zh-CN" altLang="en-US" sz="2400" b="1" dirty="0"/>
              <a:t>种方法进行简化， 但直方图相交法还有另外一个问题。当图像中的特征并不能取遍所有的可取值时，统计直方图中会出现一些零值。这些零值的出现会给直方图的相交带来影响，从而使得由式</a:t>
            </a:r>
            <a:r>
              <a:rPr lang="en-US" altLang="zh-CN" sz="2400" b="1" dirty="0"/>
              <a:t>(5-10)</a:t>
            </a:r>
            <a:r>
              <a:rPr lang="zh-CN" altLang="en-US" sz="2400" b="1" dirty="0"/>
              <a:t>求得的匹配值并不能正确反映两图间的颜色差别。 </a:t>
            </a:r>
            <a:endParaRPr lang="zh-CN" altLang="en-US" sz="2400" b="1" dirty="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1010" name="Group 6"/>
          <p:cNvGrpSpPr/>
          <p:nvPr/>
        </p:nvGrpSpPr>
        <p:grpSpPr>
          <a:xfrm>
            <a:off x="1428750" y="533400"/>
            <a:ext cx="7486650" cy="3778250"/>
            <a:chOff x="900" y="336"/>
            <a:chExt cx="4716" cy="2380"/>
          </a:xfrm>
        </p:grpSpPr>
        <p:sp>
          <p:nvSpPr>
            <p:cNvPr id="171013" name="Text Box 4"/>
            <p:cNvSpPr txBox="1"/>
            <p:nvPr/>
          </p:nvSpPr>
          <p:spPr>
            <a:xfrm>
              <a:off x="900" y="336"/>
              <a:ext cx="4716" cy="23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5. </a:t>
              </a:r>
              <a:r>
                <a:rPr lang="zh-CN" altLang="en-US" sz="2400" b="1" dirty="0"/>
                <a:t>闵可夫斯基距离法 </a:t>
              </a:r>
              <a:endParaRPr lang="zh-CN" altLang="en-US" sz="2400" b="1" dirty="0"/>
            </a:p>
            <a:p>
              <a:pPr marL="0" lvl="0" indent="0" algn="just" eaLnBrk="1" hangingPunct="1">
                <a:lnSpc>
                  <a:spcPct val="158000"/>
                </a:lnSpc>
                <a:spcBef>
                  <a:spcPct val="50000"/>
                </a:spcBef>
                <a:buClrTx/>
                <a:buSzTx/>
                <a:buFontTx/>
                <a:buNone/>
              </a:pPr>
              <a:r>
                <a:rPr lang="zh-CN" altLang="en-US" sz="2400" b="1" dirty="0"/>
                <a:t>  若两幅图像</a:t>
              </a:r>
              <a:r>
                <a:rPr lang="en-US" altLang="zh-CN" sz="2400" b="1" i="1" dirty="0"/>
                <a:t>Q</a:t>
              </a:r>
              <a:r>
                <a:rPr lang="zh-CN" altLang="en-US" sz="2400" b="1" dirty="0"/>
                <a:t>和</a:t>
              </a:r>
              <a:r>
                <a:rPr lang="en-US" altLang="zh-CN" sz="2400" b="1" i="1" dirty="0"/>
                <a:t>D</a:t>
              </a:r>
              <a:r>
                <a:rPr lang="zh-CN" altLang="en-US" sz="2400" b="1" dirty="0"/>
                <a:t>的直方图分别为</a:t>
              </a:r>
              <a:r>
                <a:rPr lang="en-US" altLang="zh-CN" sz="2400" b="1" dirty="0"/>
                <a:t>H</a:t>
              </a:r>
              <a:r>
                <a:rPr lang="en-US" altLang="zh-CN" sz="2400" b="1" i="1" baseline="-25000" dirty="0"/>
                <a:t>Q</a:t>
              </a:r>
              <a:r>
                <a:rPr lang="zh-CN" altLang="en-US" sz="2400" b="1" dirty="0"/>
                <a:t>和</a:t>
              </a:r>
              <a:r>
                <a:rPr lang="en-US" altLang="zh-CN" sz="2400" b="1" i="1" dirty="0"/>
                <a:t>H</a:t>
              </a:r>
              <a:r>
                <a:rPr lang="en-US" altLang="zh-CN" sz="2400" b="1" i="1" baseline="-25000" dirty="0"/>
                <a:t>K</a:t>
              </a:r>
              <a:r>
                <a:rPr lang="zh-CN" altLang="en-US" sz="2400" b="1" dirty="0"/>
                <a:t>，则颜色直方图匹配的计算方法可以利用度量空间的闵可夫斯基                                    		                       </a:t>
              </a:r>
              <a:r>
                <a:rPr lang="en-US" altLang="zh-CN" sz="2400" b="1" dirty="0"/>
                <a:t>(</a:t>
              </a:r>
              <a:r>
                <a:rPr lang="en-US" altLang="zh-CN" sz="2400" b="1" i="1" dirty="0"/>
                <a:t>λ</a:t>
              </a:r>
              <a:r>
                <a:rPr lang="en-US" altLang="zh-CN" sz="2400" b="1" dirty="0"/>
                <a:t>=1, </a:t>
              </a:r>
              <a:r>
                <a:rPr lang="zh-CN" altLang="en-US" sz="2400" b="1" dirty="0"/>
                <a:t>也叫“街坊”（</a:t>
              </a:r>
              <a:r>
                <a:rPr lang="en-US" altLang="zh-CN" sz="2400" b="1" dirty="0"/>
                <a:t>City Block</a:t>
              </a:r>
              <a:r>
                <a:rPr lang="zh-CN" altLang="en-US" sz="2400" b="1" dirty="0"/>
                <a:t>）距离</a:t>
              </a:r>
              <a:r>
                <a:rPr lang="en-US" altLang="zh-CN" sz="2400" b="1" dirty="0"/>
                <a:t>)</a:t>
              </a:r>
              <a:r>
                <a:rPr lang="zh-CN" altLang="en-US" sz="2400" b="1" dirty="0"/>
                <a:t>， 按如下方法进行匹配 </a:t>
              </a:r>
              <a:endParaRPr lang="zh-CN" altLang="en-US" sz="2400" b="1" dirty="0"/>
            </a:p>
          </p:txBody>
        </p:sp>
        <p:graphicFrame>
          <p:nvGraphicFramePr>
            <p:cNvPr id="171014" name="Object 3"/>
            <p:cNvGraphicFramePr>
              <a:graphicFrameLocks noChangeAspect="1"/>
            </p:cNvGraphicFramePr>
            <p:nvPr/>
          </p:nvGraphicFramePr>
          <p:xfrm>
            <a:off x="1890" y="1485"/>
            <a:ext cx="2016" cy="467"/>
          </p:xfrm>
          <a:graphic>
            <a:graphicData uri="http://schemas.openxmlformats.org/presentationml/2006/ole">
              <mc:AlternateContent xmlns:mc="http://schemas.openxmlformats.org/markup-compatibility/2006">
                <mc:Choice xmlns:v="urn:schemas-microsoft-com:vml" Requires="v">
                  <p:oleObj spid="_x0000_s3113" name="" r:id="rId1" imgW="1536065" imgH="355600" progId="Equation.3">
                    <p:embed/>
                  </p:oleObj>
                </mc:Choice>
                <mc:Fallback>
                  <p:oleObj name="" r:id="rId1" imgW="1536065" imgH="355600" progId="Equation.3">
                    <p:embed/>
                    <p:pic>
                      <p:nvPicPr>
                        <p:cNvPr id="0" name="图片 3112"/>
                        <p:cNvPicPr/>
                        <p:nvPr/>
                      </p:nvPicPr>
                      <p:blipFill>
                        <a:blip r:embed="rId2"/>
                        <a:stretch>
                          <a:fillRect/>
                        </a:stretch>
                      </p:blipFill>
                      <p:spPr>
                        <a:xfrm>
                          <a:off x="1890" y="1485"/>
                          <a:ext cx="2016" cy="467"/>
                        </a:xfrm>
                        <a:prstGeom prst="rect">
                          <a:avLst/>
                        </a:prstGeom>
                        <a:solidFill>
                          <a:schemeClr val="tx2"/>
                        </a:solidFill>
                        <a:ln w="38100">
                          <a:noFill/>
                          <a:miter/>
                        </a:ln>
                      </p:spPr>
                    </p:pic>
                  </p:oleObj>
                </mc:Fallback>
              </mc:AlternateContent>
            </a:graphicData>
          </a:graphic>
        </p:graphicFrame>
      </p:grpSp>
      <p:graphicFrame>
        <p:nvGraphicFramePr>
          <p:cNvPr id="171011" name="Object 2"/>
          <p:cNvGraphicFramePr>
            <a:graphicFrameLocks noChangeAspect="1"/>
          </p:cNvGraphicFramePr>
          <p:nvPr/>
        </p:nvGraphicFramePr>
        <p:xfrm>
          <a:off x="2057400" y="3962400"/>
          <a:ext cx="4876800" cy="1104900"/>
        </p:xfrm>
        <a:graphic>
          <a:graphicData uri="http://schemas.openxmlformats.org/presentationml/2006/ole">
            <mc:AlternateContent xmlns:mc="http://schemas.openxmlformats.org/markup-compatibility/2006">
              <mc:Choice xmlns:v="urn:schemas-microsoft-com:vml" Requires="v">
                <p:oleObj spid="_x0000_s3114" name="" r:id="rId3" imgW="1905000" imgH="431800" progId="Equation.3">
                  <p:embed/>
                </p:oleObj>
              </mc:Choice>
              <mc:Fallback>
                <p:oleObj name="" r:id="rId3" imgW="1905000" imgH="431800" progId="Equation.3">
                  <p:embed/>
                  <p:pic>
                    <p:nvPicPr>
                      <p:cNvPr id="0" name="图片 3113"/>
                      <p:cNvPicPr/>
                      <p:nvPr/>
                    </p:nvPicPr>
                    <p:blipFill>
                      <a:blip r:embed="rId4"/>
                      <a:stretch>
                        <a:fillRect/>
                      </a:stretch>
                    </p:blipFill>
                    <p:spPr>
                      <a:xfrm>
                        <a:off x="2057400" y="3962400"/>
                        <a:ext cx="4876800" cy="1104900"/>
                      </a:xfrm>
                      <a:prstGeom prst="rect">
                        <a:avLst/>
                      </a:prstGeom>
                      <a:solidFill>
                        <a:schemeClr val="tx2"/>
                      </a:solidFill>
                      <a:ln w="38100">
                        <a:noFill/>
                        <a:miter/>
                      </a:ln>
                    </p:spPr>
                  </p:pic>
                </p:oleObj>
              </mc:Fallback>
            </mc:AlternateContent>
          </a:graphicData>
        </a:graphic>
      </p:graphicFrame>
      <p:sp>
        <p:nvSpPr>
          <p:cNvPr id="171012" name="Text Box 8"/>
          <p:cNvSpPr txBox="1"/>
          <p:nvPr/>
        </p:nvSpPr>
        <p:spPr>
          <a:xfrm>
            <a:off x="7391400" y="51054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(5-16) </a:t>
            </a:r>
            <a:endParaRPr lang="en-US" altLang="zh-CN" sz="2400" b="1" dirty="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Text Box 4"/>
          <p:cNvSpPr txBox="1"/>
          <p:nvPr/>
        </p:nvSpPr>
        <p:spPr>
          <a:xfrm>
            <a:off x="1214438" y="571500"/>
            <a:ext cx="7410450" cy="1052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38000"/>
              </a:lnSpc>
              <a:spcBef>
                <a:spcPct val="50000"/>
              </a:spcBef>
              <a:buClrTx/>
              <a:buSzTx/>
              <a:buFontTx/>
              <a:buNone/>
            </a:pPr>
            <a:r>
              <a:rPr lang="en-US" altLang="zh-CN" sz="2400" b="1" dirty="0"/>
              <a:t>        </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图像颜色是由不同亮度的红、绿、蓝三基色组成， 因此式</a:t>
            </a:r>
            <a:r>
              <a:rPr lang="en-US" altLang="zh-CN" sz="2400" b="1" dirty="0"/>
              <a:t>(5-16)</a:t>
            </a:r>
            <a:r>
              <a:rPr lang="zh-CN" altLang="en-US" sz="2400" b="1" dirty="0"/>
              <a:t>可以改写成： </a:t>
            </a:r>
            <a:endParaRPr lang="zh-CN" altLang="en-US" sz="2400" b="1" dirty="0"/>
          </a:p>
        </p:txBody>
      </p:sp>
      <p:graphicFrame>
        <p:nvGraphicFramePr>
          <p:cNvPr id="173059" name="Object 2"/>
          <p:cNvGraphicFramePr>
            <a:graphicFrameLocks noChangeAspect="1"/>
          </p:cNvGraphicFramePr>
          <p:nvPr/>
        </p:nvGraphicFramePr>
        <p:xfrm>
          <a:off x="1214438" y="2286000"/>
          <a:ext cx="7743825" cy="842963"/>
        </p:xfrm>
        <a:graphic>
          <a:graphicData uri="http://schemas.openxmlformats.org/presentationml/2006/ole">
            <mc:AlternateContent xmlns:mc="http://schemas.openxmlformats.org/markup-compatibility/2006">
              <mc:Choice xmlns:v="urn:schemas-microsoft-com:vml" Requires="v">
                <p:oleObj spid="_x0000_s3095" name="" r:id="rId1" imgW="4572000" imgH="431800" progId="Equation.3">
                  <p:embed/>
                </p:oleObj>
              </mc:Choice>
              <mc:Fallback>
                <p:oleObj name="" r:id="rId1" imgW="4572000" imgH="431800" progId="Equation.3">
                  <p:embed/>
                  <p:pic>
                    <p:nvPicPr>
                      <p:cNvPr id="0" name="图片 3094"/>
                      <p:cNvPicPr/>
                      <p:nvPr/>
                    </p:nvPicPr>
                    <p:blipFill>
                      <a:blip r:embed="rId2"/>
                      <a:stretch>
                        <a:fillRect/>
                      </a:stretch>
                    </p:blipFill>
                    <p:spPr>
                      <a:xfrm>
                        <a:off x="1214438" y="2286000"/>
                        <a:ext cx="7743825" cy="842963"/>
                      </a:xfrm>
                      <a:prstGeom prst="rect">
                        <a:avLst/>
                      </a:prstGeom>
                      <a:solidFill>
                        <a:schemeClr val="tx2"/>
                      </a:solidFill>
                      <a:ln w="38100">
                        <a:noFill/>
                        <a:miter/>
                      </a:ln>
                    </p:spPr>
                  </p:pic>
                </p:oleObj>
              </mc:Fallback>
            </mc:AlternateContent>
          </a:graphicData>
        </a:graphic>
      </p:graphicFrame>
      <p:sp>
        <p:nvSpPr>
          <p:cNvPr id="173060" name="Text Box 6"/>
          <p:cNvSpPr txBox="1"/>
          <p:nvPr/>
        </p:nvSpPr>
        <p:spPr>
          <a:xfrm>
            <a:off x="7929563" y="3071813"/>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solidFill>
                  <a:schemeClr val="bg2"/>
                </a:solidFill>
              </a:rPr>
              <a:t>(5-17) </a:t>
            </a:r>
            <a:endParaRPr lang="en-US" altLang="zh-CN" sz="2400" b="1" dirty="0">
              <a:solidFill>
                <a:schemeClr val="bg2"/>
              </a:solidFill>
            </a:endParaRPr>
          </a:p>
        </p:txBody>
      </p:sp>
      <p:sp>
        <p:nvSpPr>
          <p:cNvPr id="173061" name="Text Box 7"/>
          <p:cNvSpPr txBox="1"/>
          <p:nvPr/>
        </p:nvSpPr>
        <p:spPr>
          <a:xfrm>
            <a:off x="1143000" y="3505200"/>
            <a:ext cx="7772400" cy="18669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a:t>
            </a:r>
            <a:r>
              <a:rPr lang="zh-CN" altLang="en-US" sz="2400" b="1" dirty="0"/>
              <a:t>式</a:t>
            </a:r>
            <a:r>
              <a:rPr lang="en-US" altLang="zh-CN" sz="2400" b="1" dirty="0"/>
              <a:t>(5-17)</a:t>
            </a:r>
            <a:r>
              <a:rPr lang="zh-CN" altLang="en-US" sz="2400" b="1" dirty="0"/>
              <a:t>在具体实施时，必须从所读取的各像素颜色值中分离出</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三基色的亮度值。这种方法进行颜色匹配的例子如图</a:t>
            </a:r>
            <a:r>
              <a:rPr lang="en-US" altLang="zh-CN" sz="2400" b="1" dirty="0"/>
              <a:t>5-16</a:t>
            </a:r>
            <a:r>
              <a:rPr lang="zh-CN" altLang="en-US" sz="2400" b="1" dirty="0"/>
              <a:t>（</a:t>
            </a:r>
            <a:r>
              <a:rPr lang="en-US" altLang="zh-CN" sz="2400" b="1" i="1" dirty="0"/>
              <a:t>c</a:t>
            </a:r>
            <a:r>
              <a:rPr lang="zh-CN" altLang="en-US" sz="2400" b="1" dirty="0"/>
              <a:t>）所示。 </a:t>
            </a:r>
            <a:endParaRPr lang="zh-CN" altLang="en-US" sz="2400" b="1" dirty="0"/>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Text Box 4"/>
          <p:cNvSpPr txBox="1"/>
          <p:nvPr/>
        </p:nvSpPr>
        <p:spPr>
          <a:xfrm>
            <a:off x="1214438" y="460375"/>
            <a:ext cx="7777162" cy="5981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5000"/>
              </a:lnSpc>
              <a:spcBef>
                <a:spcPct val="50000"/>
              </a:spcBef>
              <a:buClrTx/>
              <a:buSzTx/>
              <a:buFontTx/>
              <a:buNone/>
            </a:pPr>
            <a:r>
              <a:rPr lang="en-US" altLang="zh-CN" sz="2200" b="1" dirty="0"/>
              <a:t>       </a:t>
            </a:r>
            <a:r>
              <a:rPr lang="zh-CN" altLang="en-US" sz="2200" b="1" dirty="0"/>
              <a:t>如前所述，由于直方图丢失了颜色的位置信息， 因此两幅图像可能内容完全不同，但直方图相似。所以，仅用简单的颜色直方图匹配也容易造成误识别。一种改进的方法是将图像划分成若干子块，分别对各子块进行匹配。</a:t>
            </a:r>
            <a:r>
              <a:rPr lang="en-US" altLang="zh-CN" sz="2200" b="1" dirty="0"/>
              <a:t>1991</a:t>
            </a:r>
            <a:r>
              <a:rPr lang="zh-CN" altLang="en-US" sz="2200" b="1" dirty="0"/>
              <a:t>年，</a:t>
            </a:r>
            <a:r>
              <a:rPr lang="en-US" altLang="zh-CN" sz="2200" b="1" dirty="0"/>
              <a:t>A.Nagasaka</a:t>
            </a:r>
            <a:r>
              <a:rPr lang="zh-CN" altLang="en-US" sz="2200" b="1" dirty="0"/>
              <a:t>和</a:t>
            </a:r>
            <a:r>
              <a:rPr lang="en-US" altLang="zh-CN" sz="2200" b="1" dirty="0"/>
              <a:t>Y.Tanaka</a:t>
            </a:r>
            <a:r>
              <a:rPr lang="zh-CN" altLang="en-US" sz="2200" b="1" dirty="0"/>
              <a:t>提出了一种将视频帧或图像分割成</a:t>
            </a:r>
            <a:r>
              <a:rPr lang="en-US" altLang="zh-CN" sz="2200" b="1" dirty="0"/>
              <a:t>4×4</a:t>
            </a:r>
            <a:r>
              <a:rPr lang="zh-CN" altLang="en-US" sz="2200" b="1" dirty="0"/>
              <a:t>相同大小的子块并比较相应子块的方法。这种方法对两幅视频帧或图像的相应子块进行比较， 废弃差别最大的一对，其余的比较结果参与最后的识别。</a:t>
            </a:r>
            <a:r>
              <a:rPr lang="en-US" altLang="zh-CN" sz="2200" b="1" dirty="0"/>
              <a:t>B.Shahraray</a:t>
            </a:r>
            <a:r>
              <a:rPr lang="zh-CN" altLang="en-US" sz="2200" b="1" dirty="0"/>
              <a:t>也曾提出类似的方法：将视频帧或图像分割成子块并进行块匹配， 对所有子块匹配的结果采用一种非线性的统计算法进行综合评价。由于子块的位置固定， 各子块的直方图在一定程度上反映了颜色的位置特征，因此子块划分与匹配的方法可以对物体运动、摄像机运动、镜头缩放等情况有更好的适应性。 </a:t>
            </a:r>
            <a:endParaRPr lang="zh-CN" altLang="en-US" sz="2200" b="1" dirty="0"/>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Text Box 4"/>
          <p:cNvSpPr txBox="1"/>
          <p:nvPr/>
        </p:nvSpPr>
        <p:spPr>
          <a:xfrm>
            <a:off x="1285875" y="428625"/>
            <a:ext cx="4608513" cy="14446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58000"/>
              </a:lnSpc>
              <a:spcBef>
                <a:spcPct val="50000"/>
              </a:spcBef>
              <a:buClrTx/>
              <a:buSzTx/>
              <a:buFontTx/>
              <a:buNone/>
            </a:pPr>
            <a:r>
              <a:rPr lang="en-US" altLang="zh-CN" sz="2400" b="1" dirty="0"/>
              <a:t>6. X</a:t>
            </a:r>
            <a:r>
              <a:rPr lang="en-US" altLang="zh-CN" sz="2400" b="1" baseline="30000" dirty="0"/>
              <a:t>2</a:t>
            </a:r>
            <a:r>
              <a:rPr lang="zh-CN" altLang="en-US" sz="2400" b="1" dirty="0"/>
              <a:t>直方图匹配 </a:t>
            </a:r>
            <a:endParaRPr lang="zh-CN" altLang="en-US" sz="2400" b="1" dirty="0"/>
          </a:p>
          <a:p>
            <a:pPr marL="0" lvl="0" indent="0" algn="ctr" eaLnBrk="1" hangingPunct="1">
              <a:lnSpc>
                <a:spcPct val="158000"/>
              </a:lnSpc>
              <a:spcBef>
                <a:spcPct val="50000"/>
              </a:spcBef>
              <a:buClrTx/>
              <a:buSzTx/>
              <a:buFontTx/>
              <a:buNone/>
            </a:pPr>
            <a:r>
              <a:rPr lang="en-US" altLang="zh-CN" sz="2400" b="1" dirty="0"/>
              <a:t>X</a:t>
            </a:r>
            <a:r>
              <a:rPr lang="en-US" altLang="zh-CN" sz="2400" b="1" baseline="30000" dirty="0"/>
              <a:t>2</a:t>
            </a:r>
            <a:r>
              <a:rPr lang="zh-CN" altLang="en-US" sz="2400" b="1" dirty="0"/>
              <a:t>直方图匹配的计算公式如下： </a:t>
            </a:r>
            <a:endParaRPr lang="zh-CN" altLang="en-US" sz="2400" b="1" dirty="0"/>
          </a:p>
        </p:txBody>
      </p:sp>
      <p:graphicFrame>
        <p:nvGraphicFramePr>
          <p:cNvPr id="177155" name="Object 2"/>
          <p:cNvGraphicFramePr>
            <a:graphicFrameLocks noChangeAspect="1"/>
          </p:cNvGraphicFramePr>
          <p:nvPr/>
        </p:nvGraphicFramePr>
        <p:xfrm>
          <a:off x="2133600" y="1905000"/>
          <a:ext cx="4495800" cy="1065213"/>
        </p:xfrm>
        <a:graphic>
          <a:graphicData uri="http://schemas.openxmlformats.org/presentationml/2006/ole">
            <mc:AlternateContent xmlns:mc="http://schemas.openxmlformats.org/markup-compatibility/2006">
              <mc:Choice xmlns:v="urn:schemas-microsoft-com:vml" Requires="v">
                <p:oleObj spid="_x0000_s3097" name="" r:id="rId1" imgW="1981200" imgH="469900" progId="Equation.3">
                  <p:embed/>
                </p:oleObj>
              </mc:Choice>
              <mc:Fallback>
                <p:oleObj name="" r:id="rId1" imgW="1981200" imgH="469900" progId="Equation.3">
                  <p:embed/>
                  <p:pic>
                    <p:nvPicPr>
                      <p:cNvPr id="0" name="图片 3096"/>
                      <p:cNvPicPr/>
                      <p:nvPr/>
                    </p:nvPicPr>
                    <p:blipFill>
                      <a:blip r:embed="rId2"/>
                      <a:stretch>
                        <a:fillRect/>
                      </a:stretch>
                    </p:blipFill>
                    <p:spPr>
                      <a:xfrm>
                        <a:off x="2133600" y="1905000"/>
                        <a:ext cx="4495800" cy="1065213"/>
                      </a:xfrm>
                      <a:prstGeom prst="rect">
                        <a:avLst/>
                      </a:prstGeom>
                      <a:solidFill>
                        <a:schemeClr val="tx2"/>
                      </a:solidFill>
                      <a:ln w="38100">
                        <a:noFill/>
                        <a:miter/>
                      </a:ln>
                    </p:spPr>
                  </p:pic>
                </p:oleObj>
              </mc:Fallback>
            </mc:AlternateContent>
          </a:graphicData>
        </a:graphic>
      </p:graphicFrame>
      <p:sp>
        <p:nvSpPr>
          <p:cNvPr id="177156" name="Text Box 6"/>
          <p:cNvSpPr txBox="1"/>
          <p:nvPr/>
        </p:nvSpPr>
        <p:spPr>
          <a:xfrm>
            <a:off x="7772400" y="22098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(5-18) </a:t>
            </a:r>
            <a:endParaRPr lang="en-US" altLang="zh-CN" sz="2400" b="1" dirty="0"/>
          </a:p>
        </p:txBody>
      </p:sp>
      <p:sp>
        <p:nvSpPr>
          <p:cNvPr id="177157" name="Text Box 7"/>
          <p:cNvSpPr txBox="1"/>
          <p:nvPr/>
        </p:nvSpPr>
        <p:spPr>
          <a:xfrm>
            <a:off x="1500188" y="3429000"/>
            <a:ext cx="6837362"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 </a:t>
            </a:r>
            <a:r>
              <a:rPr lang="zh-CN" altLang="en-US" sz="2400" b="1" dirty="0"/>
              <a:t>对于</a:t>
            </a:r>
            <a:r>
              <a:rPr lang="en-US" altLang="zh-CN" sz="2400" b="1" i="1" dirty="0"/>
              <a:t>R</a:t>
            </a:r>
            <a:r>
              <a:rPr lang="zh-CN" altLang="en-US" sz="2400" b="1" i="1" dirty="0"/>
              <a:t>、</a:t>
            </a:r>
            <a:r>
              <a:rPr lang="en-US" altLang="zh-CN" sz="2400" b="1" i="1" dirty="0"/>
              <a:t>G</a:t>
            </a:r>
            <a:r>
              <a:rPr lang="zh-CN" altLang="en-US" sz="2400" b="1" i="1" dirty="0"/>
              <a:t>、</a:t>
            </a:r>
            <a:r>
              <a:rPr lang="en-US" altLang="zh-CN" sz="2400" b="1" i="1" dirty="0"/>
              <a:t>B</a:t>
            </a:r>
            <a:r>
              <a:rPr lang="zh-CN" altLang="en-US" sz="2400" b="1" dirty="0"/>
              <a:t>图像，</a:t>
            </a:r>
            <a:r>
              <a:rPr lang="en-US" altLang="zh-CN" sz="2400" b="1" dirty="0"/>
              <a:t>X</a:t>
            </a:r>
            <a:r>
              <a:rPr lang="en-US" altLang="zh-CN" sz="2400" b="1" baseline="30000" dirty="0"/>
              <a:t>2</a:t>
            </a:r>
            <a:r>
              <a:rPr lang="zh-CN" altLang="en-US" sz="2400" b="1" dirty="0"/>
              <a:t>直方图匹配的计算公式又可以变为 </a:t>
            </a:r>
            <a:endParaRPr lang="zh-CN" altLang="en-US" sz="2400" b="1" dirty="0"/>
          </a:p>
        </p:txBody>
      </p:sp>
      <p:graphicFrame>
        <p:nvGraphicFramePr>
          <p:cNvPr id="177158" name="Object 3"/>
          <p:cNvGraphicFramePr>
            <a:graphicFrameLocks noChangeAspect="1"/>
          </p:cNvGraphicFramePr>
          <p:nvPr/>
        </p:nvGraphicFramePr>
        <p:xfrm>
          <a:off x="1214438" y="4572000"/>
          <a:ext cx="7929562" cy="1023938"/>
        </p:xfrm>
        <a:graphic>
          <a:graphicData uri="http://schemas.openxmlformats.org/presentationml/2006/ole">
            <mc:AlternateContent xmlns:mc="http://schemas.openxmlformats.org/markup-compatibility/2006">
              <mc:Choice xmlns:v="urn:schemas-microsoft-com:vml" Requires="v">
                <p:oleObj spid="_x0000_s3096" name="" r:id="rId3" imgW="4533900" imgH="508000" progId="Equation.3">
                  <p:embed/>
                </p:oleObj>
              </mc:Choice>
              <mc:Fallback>
                <p:oleObj name="" r:id="rId3" imgW="4533900" imgH="508000" progId="Equation.3">
                  <p:embed/>
                  <p:pic>
                    <p:nvPicPr>
                      <p:cNvPr id="0" name="图片 3095"/>
                      <p:cNvPicPr/>
                      <p:nvPr/>
                    </p:nvPicPr>
                    <p:blipFill>
                      <a:blip r:embed="rId4"/>
                      <a:stretch>
                        <a:fillRect/>
                      </a:stretch>
                    </p:blipFill>
                    <p:spPr>
                      <a:xfrm>
                        <a:off x="1214438" y="4572000"/>
                        <a:ext cx="7929562" cy="1023938"/>
                      </a:xfrm>
                      <a:prstGeom prst="rect">
                        <a:avLst/>
                      </a:prstGeom>
                      <a:solidFill>
                        <a:schemeClr val="tx2"/>
                      </a:solidFill>
                      <a:ln w="38100">
                        <a:noFill/>
                        <a:miter/>
                      </a:ln>
                    </p:spPr>
                  </p:pic>
                </p:oleObj>
              </mc:Fallback>
            </mc:AlternateContent>
          </a:graphicData>
        </a:graphic>
      </p:graphicFrame>
      <p:sp>
        <p:nvSpPr>
          <p:cNvPr id="177159" name="Text Box 9"/>
          <p:cNvSpPr txBox="1"/>
          <p:nvPr/>
        </p:nvSpPr>
        <p:spPr>
          <a:xfrm>
            <a:off x="8121650" y="5715000"/>
            <a:ext cx="1022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en-US" altLang="zh-CN" sz="2400" b="1" dirty="0"/>
              <a:t>(5-19) </a:t>
            </a:r>
            <a:endParaRPr lang="en-US" altLang="zh-CN" sz="2400" b="1"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482" name="Group 3"/>
          <p:cNvGrpSpPr/>
          <p:nvPr/>
        </p:nvGrpSpPr>
        <p:grpSpPr>
          <a:xfrm>
            <a:off x="1619250" y="1268413"/>
            <a:ext cx="6832600" cy="5459412"/>
            <a:chOff x="818" y="889"/>
            <a:chExt cx="4127" cy="3333"/>
          </a:xfrm>
        </p:grpSpPr>
        <p:graphicFrame>
          <p:nvGraphicFramePr>
            <p:cNvPr id="20485" name="Object 4"/>
            <p:cNvGraphicFramePr>
              <a:graphicFrameLocks noChangeAspect="1"/>
            </p:cNvGraphicFramePr>
            <p:nvPr/>
          </p:nvGraphicFramePr>
          <p:xfrm>
            <a:off x="818" y="895"/>
            <a:ext cx="1626" cy="1618"/>
          </p:xfrm>
          <a:graphic>
            <a:graphicData uri="http://schemas.openxmlformats.org/presentationml/2006/ole">
              <mc:AlternateContent xmlns:mc="http://schemas.openxmlformats.org/markup-compatibility/2006">
                <mc:Choice xmlns:v="urn:schemas-microsoft-com:vml" Requires="v">
                  <p:oleObj spid="_x0000_s3076" name="" r:id="rId1" imgW="4323715" imgH="4311650" progId="CorelPhotoPaint.Image.11">
                    <p:embed/>
                  </p:oleObj>
                </mc:Choice>
                <mc:Fallback>
                  <p:oleObj name="" r:id="rId1" imgW="4323715" imgH="4311650" progId="CorelPhotoPaint.Image.11">
                    <p:embed/>
                    <p:pic>
                      <p:nvPicPr>
                        <p:cNvPr id="0" name="图片 3075"/>
                        <p:cNvPicPr/>
                        <p:nvPr/>
                      </p:nvPicPr>
                      <p:blipFill>
                        <a:blip r:embed="rId2"/>
                        <a:srcRect r="49796" b="49933"/>
                        <a:stretch>
                          <a:fillRect/>
                        </a:stretch>
                      </p:blipFill>
                      <p:spPr>
                        <a:xfrm>
                          <a:off x="818" y="895"/>
                          <a:ext cx="1626" cy="1618"/>
                        </a:xfrm>
                        <a:prstGeom prst="rect">
                          <a:avLst/>
                        </a:prstGeom>
                        <a:noFill/>
                        <a:ln w="38100">
                          <a:noFill/>
                          <a:miter/>
                        </a:ln>
                      </p:spPr>
                    </p:pic>
                  </p:oleObj>
                </mc:Fallback>
              </mc:AlternateContent>
            </a:graphicData>
          </a:graphic>
        </p:graphicFrame>
        <p:graphicFrame>
          <p:nvGraphicFramePr>
            <p:cNvPr id="20486" name="Object 5"/>
            <p:cNvGraphicFramePr>
              <a:graphicFrameLocks noChangeAspect="1"/>
            </p:cNvGraphicFramePr>
            <p:nvPr/>
          </p:nvGraphicFramePr>
          <p:xfrm>
            <a:off x="3320" y="889"/>
            <a:ext cx="1615" cy="1628"/>
          </p:xfrm>
          <a:graphic>
            <a:graphicData uri="http://schemas.openxmlformats.org/presentationml/2006/ole">
              <mc:AlternateContent xmlns:mc="http://schemas.openxmlformats.org/markup-compatibility/2006">
                <mc:Choice xmlns:v="urn:schemas-microsoft-com:vml" Requires="v">
                  <p:oleObj spid="_x0000_s3079" name="" r:id="rId3" imgW="4323715" imgH="4311650" progId="CorelPhotoPaint.Image.11">
                    <p:embed/>
                  </p:oleObj>
                </mc:Choice>
                <mc:Fallback>
                  <p:oleObj name="" r:id="rId3" imgW="4323715" imgH="4311650" progId="CorelPhotoPaint.Image.11">
                    <p:embed/>
                    <p:pic>
                      <p:nvPicPr>
                        <p:cNvPr id="0" name="图片 3078"/>
                        <p:cNvPicPr/>
                        <p:nvPr/>
                      </p:nvPicPr>
                      <p:blipFill>
                        <a:blip r:embed="rId2"/>
                        <a:srcRect l="50128" t="49596"/>
                        <a:stretch>
                          <a:fillRect/>
                        </a:stretch>
                      </p:blipFill>
                      <p:spPr>
                        <a:xfrm>
                          <a:off x="3320" y="889"/>
                          <a:ext cx="1615" cy="1628"/>
                        </a:xfrm>
                        <a:prstGeom prst="rect">
                          <a:avLst/>
                        </a:prstGeom>
                        <a:noFill/>
                        <a:ln w="38100">
                          <a:noFill/>
                          <a:miter/>
                        </a:ln>
                      </p:spPr>
                    </p:pic>
                  </p:oleObj>
                </mc:Fallback>
              </mc:AlternateContent>
            </a:graphicData>
          </a:graphic>
        </p:graphicFrame>
        <p:graphicFrame>
          <p:nvGraphicFramePr>
            <p:cNvPr id="20487" name="Object 6"/>
            <p:cNvGraphicFramePr>
              <a:graphicFrameLocks noChangeAspect="1"/>
            </p:cNvGraphicFramePr>
            <p:nvPr/>
          </p:nvGraphicFramePr>
          <p:xfrm>
            <a:off x="818" y="2614"/>
            <a:ext cx="1625" cy="1608"/>
          </p:xfrm>
          <a:graphic>
            <a:graphicData uri="http://schemas.openxmlformats.org/presentationml/2006/ole">
              <mc:AlternateContent xmlns:mc="http://schemas.openxmlformats.org/markup-compatibility/2006">
                <mc:Choice xmlns:v="urn:schemas-microsoft-com:vml" Requires="v">
                  <p:oleObj spid="_x0000_s3077" name="" r:id="rId4" imgW="5422265" imgH="5378450" progId="CorelPhotoPaint.Image.11">
                    <p:embed/>
                  </p:oleObj>
                </mc:Choice>
                <mc:Fallback>
                  <p:oleObj name="" r:id="rId4" imgW="5422265" imgH="5378450" progId="CorelPhotoPaint.Image.11">
                    <p:embed/>
                    <p:pic>
                      <p:nvPicPr>
                        <p:cNvPr id="0" name="图片 3076"/>
                        <p:cNvPicPr/>
                        <p:nvPr/>
                      </p:nvPicPr>
                      <p:blipFill>
                        <a:blip r:embed="rId5"/>
                        <a:srcRect r="66591" b="66672"/>
                        <a:stretch>
                          <a:fillRect/>
                        </a:stretch>
                      </p:blipFill>
                      <p:spPr>
                        <a:xfrm>
                          <a:off x="818" y="2614"/>
                          <a:ext cx="1625" cy="1608"/>
                        </a:xfrm>
                        <a:prstGeom prst="rect">
                          <a:avLst/>
                        </a:prstGeom>
                        <a:noFill/>
                        <a:ln w="38100">
                          <a:noFill/>
                          <a:miter/>
                        </a:ln>
                      </p:spPr>
                    </p:pic>
                  </p:oleObj>
                </mc:Fallback>
              </mc:AlternateContent>
            </a:graphicData>
          </a:graphic>
        </p:graphicFrame>
        <p:graphicFrame>
          <p:nvGraphicFramePr>
            <p:cNvPr id="20488" name="Object 7"/>
            <p:cNvGraphicFramePr>
              <a:graphicFrameLocks noChangeAspect="1"/>
            </p:cNvGraphicFramePr>
            <p:nvPr/>
          </p:nvGraphicFramePr>
          <p:xfrm>
            <a:off x="3320" y="2619"/>
            <a:ext cx="1625" cy="1598"/>
          </p:xfrm>
          <a:graphic>
            <a:graphicData uri="http://schemas.openxmlformats.org/presentationml/2006/ole">
              <mc:AlternateContent xmlns:mc="http://schemas.openxmlformats.org/markup-compatibility/2006">
                <mc:Choice xmlns:v="urn:schemas-microsoft-com:vml" Requires="v">
                  <p:oleObj spid="_x0000_s3078" name="" r:id="rId6" imgW="5422265" imgH="5378450" progId="CorelPhotoPaint.Image.11">
                    <p:embed/>
                  </p:oleObj>
                </mc:Choice>
                <mc:Fallback>
                  <p:oleObj name="" r:id="rId6" imgW="5422265" imgH="5378450" progId="CorelPhotoPaint.Image.11">
                    <p:embed/>
                    <p:pic>
                      <p:nvPicPr>
                        <p:cNvPr id="0" name="图片 3077"/>
                        <p:cNvPicPr/>
                        <p:nvPr/>
                      </p:nvPicPr>
                      <p:blipFill>
                        <a:blip r:embed="rId5"/>
                        <a:srcRect l="33328" t="66672" r="33063"/>
                        <a:stretch>
                          <a:fillRect/>
                        </a:stretch>
                      </p:blipFill>
                      <p:spPr>
                        <a:xfrm>
                          <a:off x="3320" y="2619"/>
                          <a:ext cx="1625" cy="1598"/>
                        </a:xfrm>
                        <a:prstGeom prst="rect">
                          <a:avLst/>
                        </a:prstGeom>
                        <a:noFill/>
                        <a:ln w="38100">
                          <a:noFill/>
                          <a:miter/>
                        </a:ln>
                      </p:spPr>
                    </p:pic>
                  </p:oleObj>
                </mc:Fallback>
              </mc:AlternateContent>
            </a:graphicData>
          </a:graphic>
        </p:graphicFrame>
        <p:sp>
          <p:nvSpPr>
            <p:cNvPr id="20489" name="AutoShape 8"/>
            <p:cNvSpPr/>
            <p:nvPr/>
          </p:nvSpPr>
          <p:spPr>
            <a:xfrm>
              <a:off x="2499" y="1513"/>
              <a:ext cx="766" cy="381"/>
            </a:xfrm>
            <a:prstGeom prst="rightArrow">
              <a:avLst>
                <a:gd name="adj1" fmla="val 50000"/>
                <a:gd name="adj2" fmla="val 50262"/>
              </a:avLst>
            </a:prstGeom>
            <a:solidFill>
              <a:srgbClr val="000080"/>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
          <p:nvSpPr>
            <p:cNvPr id="20490" name="AutoShape 9"/>
            <p:cNvSpPr/>
            <p:nvPr/>
          </p:nvSpPr>
          <p:spPr>
            <a:xfrm>
              <a:off x="2498" y="3228"/>
              <a:ext cx="766" cy="381"/>
            </a:xfrm>
            <a:prstGeom prst="rightArrow">
              <a:avLst>
                <a:gd name="adj1" fmla="val 50000"/>
                <a:gd name="adj2" fmla="val 50262"/>
              </a:avLst>
            </a:prstGeom>
            <a:solidFill>
              <a:srgbClr val="000080"/>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grpSp>
      <p:sp>
        <p:nvSpPr>
          <p:cNvPr id="528394" name="Text Box 10"/>
          <p:cNvSpPr txBox="1">
            <a:spLocks noChangeArrowheads="1"/>
          </p:cNvSpPr>
          <p:nvPr/>
        </p:nvSpPr>
        <p:spPr bwMode="auto">
          <a:xfrm>
            <a:off x="120650" y="3733800"/>
            <a:ext cx="733425" cy="3124200"/>
          </a:xfrm>
          <a:prstGeom prst="rect">
            <a:avLst/>
          </a:prstGeom>
          <a:noFill/>
          <a:ln w="12700" cap="sq">
            <a:noFill/>
            <a:miter lim="800000"/>
            <a:headEnd type="none" w="sm" len="sm"/>
            <a:tailEnd type="none" w="sm" len="sm"/>
          </a:ln>
          <a:effectLst/>
        </p:spPr>
        <p:txBody>
          <a:bodyPr vert="eaVert">
            <a:spAutoFit/>
          </a:bodyPr>
          <a:lstStyle/>
          <a:p>
            <a:pPr marR="0" defTabSz="914400" eaLnBrk="1" hangingPunct="1">
              <a:spcBef>
                <a:spcPct val="50000"/>
              </a:spcBef>
              <a:buClrTx/>
              <a:buSzTx/>
              <a:buFontTx/>
              <a:buNone/>
              <a:defRPr/>
            </a:pPr>
            <a:r>
              <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rPr>
              <a:t>数字图象处理</a:t>
            </a:r>
            <a:endParaRPr kumimoji="1" lang="zh-CN" altLang="en-US" sz="3600" b="0" kern="1200" cap="none" spc="0" normalizeH="0" baseline="0" noProof="0">
              <a:solidFill>
                <a:schemeClr val="bg1"/>
              </a:solidFill>
              <a:effectDag name="">
                <a:cont type="tree" name="">
                  <a:effect ref="fillLine"/>
                  <a:outerShdw dist="38100" dir="13500000" algn="br">
                    <a:srgbClr val="9955FF"/>
                  </a:outerShdw>
                </a:cont>
                <a:cont type="tree" name="">
                  <a:effect ref="fillLine"/>
                  <a:outerShdw dist="38100" dir="2700000" algn="tl">
                    <a:srgbClr val="3D0099"/>
                  </a:outerShdw>
                </a:cont>
                <a:effect ref="fillLine"/>
              </a:effectDag>
              <a:latin typeface="Times New Roman" panose="02020603050405020304" pitchFamily="18" charset="0"/>
              <a:ea typeface="华文隶书" panose="02010800040101010101" pitchFamily="2" charset="-122"/>
              <a:cs typeface="+mn-cs"/>
            </a:endParaRPr>
          </a:p>
        </p:txBody>
      </p:sp>
      <p:sp>
        <p:nvSpPr>
          <p:cNvPr id="20484" name="Rectangle 12"/>
          <p:cNvSpPr/>
          <p:nvPr/>
        </p:nvSpPr>
        <p:spPr>
          <a:xfrm>
            <a:off x="1692275" y="0"/>
            <a:ext cx="6934200" cy="836613"/>
          </a:xfrm>
          <a:prstGeom prst="rect">
            <a:avLst/>
          </a:prstGeom>
          <a:noFill/>
          <a:ln w="12700">
            <a:noFill/>
          </a:ln>
        </p:spPr>
        <p:txBody>
          <a:bodyPr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800" dirty="0">
                <a:solidFill>
                  <a:schemeClr val="tx2"/>
                </a:solidFill>
              </a:rPr>
              <a:t>图象的分割和特征提取</a:t>
            </a:r>
            <a:endParaRPr lang="en-US" altLang="zh-CN" sz="4800" dirty="0">
              <a:solidFill>
                <a:schemeClr val="tx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Text Box 4"/>
          <p:cNvSpPr txBox="1"/>
          <p:nvPr/>
        </p:nvSpPr>
        <p:spPr>
          <a:xfrm>
            <a:off x="1143000" y="914400"/>
            <a:ext cx="7772400" cy="52403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X</a:t>
            </a:r>
            <a:r>
              <a:rPr lang="en-US" altLang="zh-CN" sz="2400" b="1" baseline="30000" dirty="0"/>
              <a:t>2</a:t>
            </a:r>
            <a:r>
              <a:rPr lang="zh-CN" altLang="en-US" sz="2400" b="1" dirty="0"/>
              <a:t>直方图匹配与模板匹配或颜色直方图匹配相比具有更好的识别率，识别镜头切换</a:t>
            </a:r>
            <a:r>
              <a:rPr lang="en-US" altLang="zh-CN" sz="2400" b="1" dirty="0"/>
              <a:t>(Abrupt Scene Change)</a:t>
            </a:r>
            <a:r>
              <a:rPr lang="zh-CN" altLang="en-US" sz="2400" b="1" dirty="0"/>
              <a:t>上效果良好。 </a:t>
            </a:r>
            <a:endParaRPr lang="zh-CN" altLang="en-US" sz="2400" b="1" dirty="0"/>
          </a:p>
          <a:p>
            <a:pPr marL="0" lvl="0" indent="0" algn="just" eaLnBrk="1" hangingPunct="1">
              <a:lnSpc>
                <a:spcPct val="168000"/>
              </a:lnSpc>
              <a:spcBef>
                <a:spcPct val="50000"/>
              </a:spcBef>
              <a:buClrTx/>
              <a:buSzTx/>
              <a:buFontTx/>
              <a:buNone/>
            </a:pPr>
            <a:r>
              <a:rPr lang="zh-CN" altLang="en-US" sz="2400" b="1" dirty="0"/>
              <a:t>        </a:t>
            </a:r>
            <a:r>
              <a:rPr lang="en-US" altLang="zh-CN" sz="2400" b="1" dirty="0"/>
              <a:t>A.Nagasaka</a:t>
            </a:r>
            <a:r>
              <a:rPr lang="zh-CN" altLang="en-US" sz="2400" b="1" dirty="0"/>
              <a:t>和</a:t>
            </a:r>
            <a:r>
              <a:rPr lang="en-US" altLang="zh-CN" sz="2400" b="1" dirty="0"/>
              <a:t>Y.Tanaka</a:t>
            </a:r>
            <a:r>
              <a:rPr lang="zh-CN" altLang="en-US" sz="2400" b="1" dirty="0"/>
              <a:t>通过对灰度和、灰度模板匹配、灰度直方图匹配、 彩色模板匹配、 颜色直方图匹配和</a:t>
            </a:r>
            <a:r>
              <a:rPr lang="en-US" altLang="zh-CN" sz="2400" b="1" dirty="0"/>
              <a:t>X</a:t>
            </a:r>
            <a:r>
              <a:rPr lang="en-US" altLang="zh-CN" sz="2400" b="1" baseline="30000" dirty="0"/>
              <a:t>2</a:t>
            </a:r>
            <a:r>
              <a:rPr lang="zh-CN" altLang="en-US" sz="2400" b="1" dirty="0"/>
              <a:t>直方图匹配六种匹配方法进行了实验比较。结果表明，采用图像分块加上</a:t>
            </a:r>
            <a:r>
              <a:rPr lang="en-US" altLang="zh-CN" sz="2400" b="1" dirty="0"/>
              <a:t>X</a:t>
            </a:r>
            <a:r>
              <a:rPr lang="en-US" altLang="zh-CN" sz="2400" b="1" baseline="30000" dirty="0"/>
              <a:t>2</a:t>
            </a:r>
            <a:r>
              <a:rPr lang="zh-CN" altLang="en-US" sz="2400" b="1" dirty="0"/>
              <a:t>直方图匹配在镜头切换识别上具有很好的效果，但对镜头渐变识别效果不好。 </a:t>
            </a:r>
            <a:endParaRPr lang="zh-CN" altLang="en-US" sz="2400" b="1"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Text Box 4"/>
          <p:cNvSpPr txBox="1"/>
          <p:nvPr/>
        </p:nvSpPr>
        <p:spPr>
          <a:xfrm>
            <a:off x="1143000" y="533400"/>
            <a:ext cx="7772400" cy="63706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0000"/>
              </a:lnSpc>
              <a:spcBef>
                <a:spcPct val="50000"/>
              </a:spcBef>
              <a:buClrTx/>
              <a:buSzTx/>
              <a:buFontTx/>
              <a:buNone/>
            </a:pPr>
            <a:r>
              <a:rPr lang="zh-CN" altLang="en-US" sz="2400" b="1" dirty="0"/>
              <a:t>形状匹配 </a:t>
            </a:r>
            <a:endParaRPr lang="zh-CN" altLang="en-US" sz="2400" b="1" dirty="0"/>
          </a:p>
          <a:p>
            <a:pPr marL="0" lvl="0" indent="0" algn="just" eaLnBrk="1" hangingPunct="1">
              <a:lnSpc>
                <a:spcPct val="150000"/>
              </a:lnSpc>
              <a:spcBef>
                <a:spcPct val="50000"/>
              </a:spcBef>
              <a:buClrTx/>
              <a:buSzTx/>
              <a:buFontTx/>
              <a:buNone/>
            </a:pPr>
            <a:r>
              <a:rPr lang="zh-CN" altLang="en-US" sz="2400" b="1" dirty="0"/>
              <a:t>        形状也是描述图像内容的一个重要特征， 利用形状进行匹配需要考虑三个问题。首先，形状常与目标联系在一起，所以相对于颜色， 形状特征可以看作是更高层次的图像特征。要获得有关目标的形状参数，常常要先对图像进行分割， 所以形状特征会受图像分割效果的影响。其次，目标形状的描述是一个非常复杂的问题，至今还没有找到能与人的感觉相一致的图像形状的确切数学定义。最后，从不同视角获取的图像中目标形状可能会有很大差别，为准确进行形状匹配，需要解决平移、 尺度、 旋转变换不变性的问题。 </a:t>
            </a:r>
            <a:endParaRPr lang="zh-CN" altLang="en-US" sz="2400" b="1" dirty="0"/>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Text Box 4"/>
          <p:cNvSpPr txBox="1"/>
          <p:nvPr/>
        </p:nvSpPr>
        <p:spPr>
          <a:xfrm>
            <a:off x="1214438" y="958850"/>
            <a:ext cx="7700962" cy="38147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68000"/>
              </a:lnSpc>
              <a:spcBef>
                <a:spcPct val="50000"/>
              </a:spcBef>
              <a:buClrTx/>
              <a:buSzTx/>
              <a:buFontTx/>
              <a:buNone/>
            </a:pPr>
            <a:r>
              <a:rPr lang="en-US" altLang="zh-CN" sz="2400" b="1" dirty="0"/>
              <a:t>       </a:t>
            </a:r>
            <a:r>
              <a:rPr lang="zh-CN" altLang="en-US" sz="2400" b="1" dirty="0"/>
              <a:t>目前，常用的形状匹配方法主要有几何参数法（</a:t>
            </a:r>
            <a:r>
              <a:rPr lang="en-US" altLang="zh-CN" sz="2400" b="1" dirty="0"/>
              <a:t>Niblack</a:t>
            </a:r>
            <a:r>
              <a:rPr lang="zh-CN" altLang="en-US" sz="2400" b="1" dirty="0"/>
              <a:t>， </a:t>
            </a:r>
            <a:r>
              <a:rPr lang="en-US" altLang="zh-CN" sz="2400" b="1" dirty="0"/>
              <a:t>1993</a:t>
            </a:r>
            <a:r>
              <a:rPr lang="zh-CN" altLang="en-US" sz="2400" b="1" dirty="0"/>
              <a:t>）、（</a:t>
            </a:r>
            <a:r>
              <a:rPr lang="en-US" altLang="zh-CN" sz="2400" b="1" dirty="0"/>
              <a:t>Scassellati</a:t>
            </a:r>
            <a:r>
              <a:rPr lang="zh-CN" altLang="en-US" sz="2400" b="1" dirty="0"/>
              <a:t>， </a:t>
            </a:r>
            <a:r>
              <a:rPr lang="en-US" altLang="zh-CN" sz="2400" b="1" dirty="0"/>
              <a:t>1994</a:t>
            </a:r>
            <a:r>
              <a:rPr lang="zh-CN" altLang="en-US" sz="2400" b="1" dirty="0"/>
              <a:t>）、特征模表示法（</a:t>
            </a:r>
            <a:r>
              <a:rPr lang="en-US" altLang="zh-CN" sz="2400" b="1" dirty="0"/>
              <a:t>Pentland</a:t>
            </a:r>
            <a:r>
              <a:rPr lang="zh-CN" altLang="en-US" sz="2400" b="1" dirty="0"/>
              <a:t>， </a:t>
            </a:r>
            <a:r>
              <a:rPr lang="en-US" altLang="zh-CN" sz="2400" b="1" dirty="0"/>
              <a:t>Picard and Sclaroff</a:t>
            </a:r>
            <a:r>
              <a:rPr lang="zh-CN" altLang="en-US" sz="2400" b="1" dirty="0"/>
              <a:t>， </a:t>
            </a:r>
            <a:r>
              <a:rPr lang="en-US" altLang="zh-CN" sz="2400" b="1" dirty="0"/>
              <a:t>1996</a:t>
            </a:r>
            <a:r>
              <a:rPr lang="zh-CN" altLang="en-US" sz="2400" b="1" dirty="0"/>
              <a:t>）、不变矩法（</a:t>
            </a:r>
            <a:r>
              <a:rPr lang="en-US" altLang="zh-CN" sz="2400" b="1" dirty="0"/>
              <a:t>Mehtre</a:t>
            </a:r>
            <a:r>
              <a:rPr lang="zh-CN" altLang="en-US" sz="2400" b="1" dirty="0"/>
              <a:t>， </a:t>
            </a:r>
            <a:r>
              <a:rPr lang="en-US" altLang="zh-CN" sz="2400" b="1" dirty="0"/>
              <a:t>1997</a:t>
            </a:r>
            <a:r>
              <a:rPr lang="zh-CN" altLang="en-US" sz="2400" b="1" dirty="0"/>
              <a:t>）、 边界方向直方图法（</a:t>
            </a:r>
            <a:r>
              <a:rPr lang="en-US" altLang="zh-CN" sz="2400" b="1" dirty="0"/>
              <a:t>Jain</a:t>
            </a:r>
            <a:r>
              <a:rPr lang="zh-CN" altLang="en-US" sz="2400" b="1" dirty="0"/>
              <a:t>，</a:t>
            </a:r>
            <a:r>
              <a:rPr lang="en-US" altLang="zh-CN" sz="2400" b="1" dirty="0"/>
              <a:t>1996</a:t>
            </a:r>
            <a:r>
              <a:rPr lang="zh-CN" altLang="en-US" sz="2400" b="1" dirty="0"/>
              <a:t>）、小波重要系数法（</a:t>
            </a:r>
            <a:r>
              <a:rPr lang="en-US" altLang="zh-CN" sz="2400" b="1" dirty="0"/>
              <a:t>Jacobs</a:t>
            </a:r>
            <a:r>
              <a:rPr lang="zh-CN" altLang="en-US" sz="2400" b="1" dirty="0"/>
              <a:t>， </a:t>
            </a:r>
            <a:r>
              <a:rPr lang="en-US" altLang="zh-CN" sz="2400" b="1" dirty="0"/>
              <a:t>1995</a:t>
            </a:r>
            <a:r>
              <a:rPr lang="zh-CN" altLang="en-US" sz="2400" b="1" dirty="0"/>
              <a:t>）、 小波轮廓表示法（杨翔英、 章毓晋， </a:t>
            </a:r>
            <a:r>
              <a:rPr lang="en-US" altLang="zh-CN" sz="2400" b="1" dirty="0"/>
              <a:t>1999</a:t>
            </a:r>
            <a:r>
              <a:rPr lang="zh-CN" altLang="en-US" sz="2400" b="1" dirty="0"/>
              <a:t>）等。 </a:t>
            </a:r>
            <a:endParaRPr lang="zh-CN" altLang="en-US" sz="2400" b="1" dirty="0"/>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Text Box 5"/>
          <p:cNvSpPr txBox="1"/>
          <p:nvPr/>
        </p:nvSpPr>
        <p:spPr>
          <a:xfrm>
            <a:off x="1143000" y="685800"/>
            <a:ext cx="7772400" cy="5927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58000"/>
              </a:lnSpc>
              <a:spcBef>
                <a:spcPct val="50000"/>
              </a:spcBef>
              <a:buClrTx/>
              <a:buSzTx/>
              <a:buFontTx/>
              <a:buNone/>
            </a:pPr>
            <a:r>
              <a:rPr lang="en-US" altLang="zh-CN" sz="2400" b="1" dirty="0"/>
              <a:t>        </a:t>
            </a:r>
            <a:r>
              <a:rPr lang="zh-CN" altLang="en-US" sz="2400" b="1" dirty="0"/>
              <a:t>目标的形状常常可以用目标的轮廓来表示，而轮廓是由一系列边界点所组成的。一般认为，在较大尺度下常常能较可靠地消除误检并检测到真正的边界点， 但在大尺度下对边界的定位不易准确。相反，在较小尺度下对真正边界点的定位常比较准确，但在小尺度下误检的比例会增加。所以，可考虑先在较大尺度下检测出真正的边界点，再在较小尺度下对真正边界点进行较精确的定位。小波变换和分析作为一种多尺度、 多通道分析工具，比较适合对图像进行多尺度的边界检测，可参考有关文献。 </a:t>
            </a:r>
            <a:endParaRPr lang="zh-CN" altLang="en-US" sz="2400" b="1" dirty="0"/>
          </a:p>
        </p:txBody>
      </p:sp>
      <p:sp>
        <p:nvSpPr>
          <p:cNvPr id="185347" name="AutoShape 6">
            <a:hlinkClick r:id="" action="ppaction://hlinkshowjump?jump=firstslide"/>
          </p:cNvPr>
          <p:cNvSpPr/>
          <p:nvPr/>
        </p:nvSpPr>
        <p:spPr>
          <a:xfrm>
            <a:off x="8534400" y="6477000"/>
            <a:ext cx="609600" cy="381000"/>
          </a:xfrm>
          <a:prstGeom prst="actionButtonBackPreviou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endParaRPr lang="zh-CN" altLang="en-US" sz="2400" b="1" dirty="0">
              <a:solidFill>
                <a:schemeClr val="bg2"/>
              </a:solidFill>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Text Box 4"/>
          <p:cNvSpPr txBox="1"/>
          <p:nvPr/>
        </p:nvSpPr>
        <p:spPr>
          <a:xfrm>
            <a:off x="2819400" y="685800"/>
            <a:ext cx="31718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b="1" dirty="0"/>
              <a:t>投影法与差影法 </a:t>
            </a:r>
            <a:endParaRPr lang="zh-CN" altLang="en-US" b="1" dirty="0"/>
          </a:p>
        </p:txBody>
      </p:sp>
      <p:sp>
        <p:nvSpPr>
          <p:cNvPr id="187395" name="Text Box 5"/>
          <p:cNvSpPr txBox="1"/>
          <p:nvPr/>
        </p:nvSpPr>
        <p:spPr>
          <a:xfrm>
            <a:off x="1214438" y="1066800"/>
            <a:ext cx="7700962" cy="52625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ct val="130000"/>
              </a:lnSpc>
              <a:spcBef>
                <a:spcPct val="50000"/>
              </a:spcBef>
              <a:buClrTx/>
              <a:buSzTx/>
              <a:buFontTx/>
              <a:buNone/>
            </a:pPr>
            <a:r>
              <a:rPr lang="zh-CN" altLang="en-US" sz="2400" b="1" dirty="0"/>
              <a:t>投影法 </a:t>
            </a:r>
            <a:endParaRPr lang="zh-CN" altLang="en-US" sz="2400" b="1" dirty="0"/>
          </a:p>
          <a:p>
            <a:pPr marL="0" lvl="0" indent="0" algn="just" eaLnBrk="1" hangingPunct="1">
              <a:lnSpc>
                <a:spcPct val="130000"/>
              </a:lnSpc>
              <a:spcBef>
                <a:spcPct val="50000"/>
              </a:spcBef>
              <a:buClrTx/>
              <a:buSzTx/>
              <a:buFontTx/>
              <a:buNone/>
            </a:pPr>
            <a:r>
              <a:rPr lang="zh-CN" altLang="en-US" sz="2400" b="1" dirty="0"/>
              <a:t>        顾名思义，投影法就是把图像在某一方向（常用的是水平方向和垂直方向）上进行投影。在投影图上便可反映出图像中目标对象的位置、尺寸等信息。图</a:t>
            </a:r>
            <a:r>
              <a:rPr lang="en-US" altLang="zh-CN" sz="2400" b="1" dirty="0"/>
              <a:t>5-17</a:t>
            </a:r>
            <a:r>
              <a:rPr lang="zh-CN" altLang="en-US" sz="2400" b="1" dirty="0"/>
              <a:t>是一幅图像分别在水平方向和垂直方向上的投影。</a:t>
            </a:r>
            <a:endParaRPr lang="zh-CN" altLang="en-US" sz="2400" b="1" dirty="0"/>
          </a:p>
          <a:p>
            <a:pPr marL="0" lvl="0" indent="0" algn="just" eaLnBrk="1" hangingPunct="1">
              <a:lnSpc>
                <a:spcPct val="130000"/>
              </a:lnSpc>
              <a:spcBef>
                <a:spcPct val="50000"/>
              </a:spcBef>
              <a:buClrTx/>
              <a:buSzTx/>
              <a:buFontTx/>
              <a:buNone/>
            </a:pPr>
            <a:r>
              <a:rPr lang="zh-CN" altLang="en-US" sz="2400" b="1" dirty="0"/>
              <a:t>        可以看出投影法是一种很自然的方法，有点像灰度直方图。为了得到更好的效果，投影法经常和阈值化一起使用。由于噪声点对投影有一定的影响，所以处理前最好先做一次平滑，去除噪声，然后进行阈值化处理，再对阈值化后的二值图像在某个方向上进行投影运算。 </a:t>
            </a:r>
            <a:endParaRPr lang="zh-CN" altLang="en-US" sz="2400" b="1" dirty="0"/>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Text Box 4"/>
          <p:cNvSpPr txBox="1"/>
          <p:nvPr/>
        </p:nvSpPr>
        <p:spPr>
          <a:xfrm>
            <a:off x="3733800" y="5486400"/>
            <a:ext cx="20637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图</a:t>
            </a:r>
            <a:r>
              <a:rPr lang="en-US" altLang="zh-CN" sz="2400" b="1" dirty="0"/>
              <a:t>5-17 </a:t>
            </a:r>
            <a:r>
              <a:rPr lang="zh-CN" altLang="en-US" sz="2400" b="1" dirty="0"/>
              <a:t>投影法</a:t>
            </a:r>
            <a:endParaRPr lang="zh-CN" altLang="en-US" sz="2400" b="1" dirty="0"/>
          </a:p>
        </p:txBody>
      </p:sp>
      <p:graphicFrame>
        <p:nvGraphicFramePr>
          <p:cNvPr id="189443" name="Object 2"/>
          <p:cNvGraphicFramePr>
            <a:graphicFrameLocks noChangeAspect="1"/>
          </p:cNvGraphicFramePr>
          <p:nvPr/>
        </p:nvGraphicFramePr>
        <p:xfrm>
          <a:off x="2362200" y="1143000"/>
          <a:ext cx="4648200" cy="4156075"/>
        </p:xfrm>
        <a:graphic>
          <a:graphicData uri="http://schemas.openxmlformats.org/presentationml/2006/ole">
            <mc:AlternateContent xmlns:mc="http://schemas.openxmlformats.org/markup-compatibility/2006">
              <mc:Choice xmlns:v="urn:schemas-microsoft-com:vml" Requires="v">
                <p:oleObj spid="_x0000_s3118" name="" r:id="rId1" imgW="2133600" imgH="1905000" progId="Visio.Drawing.4">
                  <p:embed/>
                </p:oleObj>
              </mc:Choice>
              <mc:Fallback>
                <p:oleObj name="" r:id="rId1" imgW="2133600" imgH="1905000" progId="Visio.Drawing.4">
                  <p:embed/>
                  <p:pic>
                    <p:nvPicPr>
                      <p:cNvPr id="0" name="图片 3117"/>
                      <p:cNvPicPr/>
                      <p:nvPr/>
                    </p:nvPicPr>
                    <p:blipFill>
                      <a:blip r:embed="rId2"/>
                      <a:stretch>
                        <a:fillRect/>
                      </a:stretch>
                    </p:blipFill>
                    <p:spPr>
                      <a:xfrm>
                        <a:off x="2362200" y="1143000"/>
                        <a:ext cx="4648200" cy="4156075"/>
                      </a:xfrm>
                      <a:prstGeom prst="rect">
                        <a:avLst/>
                      </a:prstGeom>
                      <a:solidFill>
                        <a:schemeClr val="tx2"/>
                      </a:solidFill>
                      <a:ln w="38100">
                        <a:noFill/>
                        <a:miter/>
                      </a:ln>
                    </p:spPr>
                  </p:pic>
                </p:oleObj>
              </mc:Fallback>
            </mc:AlternateContent>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Text Box 4"/>
          <p:cNvSpPr txBox="1"/>
          <p:nvPr/>
        </p:nvSpPr>
        <p:spPr>
          <a:xfrm>
            <a:off x="2514600" y="5410200"/>
            <a:ext cx="33782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solidFill>
                  <a:schemeClr val="bg2"/>
                </a:solidFill>
              </a:rPr>
              <a:t>图</a:t>
            </a:r>
            <a:r>
              <a:rPr lang="en-US" altLang="zh-CN" sz="2400" b="1" dirty="0">
                <a:solidFill>
                  <a:schemeClr val="bg2"/>
                </a:solidFill>
              </a:rPr>
              <a:t>5-18 </a:t>
            </a:r>
            <a:r>
              <a:rPr lang="zh-CN" altLang="en-US" sz="2400" b="1" dirty="0"/>
              <a:t>华盛顿</a:t>
            </a:r>
            <a:r>
              <a:rPr lang="zh-CN" altLang="en-US" sz="2400" b="1" dirty="0">
                <a:solidFill>
                  <a:schemeClr val="bg2"/>
                </a:solidFill>
              </a:rPr>
              <a:t>纪念碑图 </a:t>
            </a:r>
            <a:endParaRPr lang="zh-CN" altLang="en-US" sz="2400" b="1" dirty="0">
              <a:solidFill>
                <a:schemeClr val="bg2"/>
              </a:solidFill>
            </a:endParaRPr>
          </a:p>
        </p:txBody>
      </p:sp>
      <p:pic>
        <p:nvPicPr>
          <p:cNvPr id="191491" name="Picture 5" descr="f5-18"/>
          <p:cNvPicPr>
            <a:picLocks noChangeAspect="1"/>
          </p:cNvPicPr>
          <p:nvPr/>
        </p:nvPicPr>
        <p:blipFill>
          <a:blip r:embed="rId1"/>
          <a:stretch>
            <a:fillRect/>
          </a:stretch>
        </p:blipFill>
        <p:spPr>
          <a:xfrm>
            <a:off x="2438400" y="990600"/>
            <a:ext cx="4038600" cy="4038600"/>
          </a:xfrm>
          <a:prstGeom prst="rect">
            <a:avLst/>
          </a:prstGeom>
          <a:noFill/>
          <a:ln w="9525">
            <a:noFill/>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Text Box 4"/>
          <p:cNvSpPr txBox="1"/>
          <p:nvPr/>
        </p:nvSpPr>
        <p:spPr>
          <a:xfrm>
            <a:off x="2057400" y="5410200"/>
            <a:ext cx="46148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图</a:t>
            </a:r>
            <a:r>
              <a:rPr lang="en-US" altLang="zh-CN" sz="2400" b="1" dirty="0"/>
              <a:t>5-19 </a:t>
            </a:r>
            <a:r>
              <a:rPr lang="zh-CN" altLang="en-US" sz="2400" b="1" dirty="0"/>
              <a:t>阈值化后的华盛顿纪念碑 </a:t>
            </a:r>
            <a:endParaRPr lang="zh-CN" altLang="en-US" sz="2400" b="1" dirty="0"/>
          </a:p>
        </p:txBody>
      </p:sp>
      <p:pic>
        <p:nvPicPr>
          <p:cNvPr id="193539" name="Picture 5" descr="f5-19"/>
          <p:cNvPicPr>
            <a:picLocks noChangeAspect="1"/>
          </p:cNvPicPr>
          <p:nvPr/>
        </p:nvPicPr>
        <p:blipFill>
          <a:blip r:embed="rId1"/>
          <a:stretch>
            <a:fillRect/>
          </a:stretch>
        </p:blipFill>
        <p:spPr>
          <a:xfrm>
            <a:off x="2514600" y="1143000"/>
            <a:ext cx="3840163" cy="3886200"/>
          </a:xfrm>
          <a:prstGeom prst="rect">
            <a:avLst/>
          </a:prstGeom>
          <a:noFill/>
          <a:ln w="9525">
            <a:noFill/>
          </a:ln>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4"/>
          <p:cNvSpPr txBox="1"/>
          <p:nvPr/>
        </p:nvSpPr>
        <p:spPr>
          <a:xfrm>
            <a:off x="3200400" y="5334000"/>
            <a:ext cx="306863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SzTx/>
              <a:buFontTx/>
              <a:buNone/>
            </a:pPr>
            <a:r>
              <a:rPr lang="zh-CN" altLang="en-US" sz="2400" b="1" dirty="0"/>
              <a:t>图</a:t>
            </a:r>
            <a:r>
              <a:rPr lang="en-US" altLang="zh-CN" sz="2400" b="1" dirty="0"/>
              <a:t>5-20 </a:t>
            </a:r>
            <a:r>
              <a:rPr lang="zh-CN" altLang="en-US" sz="2400" b="1" dirty="0"/>
              <a:t>垂直方向投影 </a:t>
            </a:r>
            <a:endParaRPr lang="zh-CN" altLang="en-US" sz="2400" b="1" dirty="0"/>
          </a:p>
        </p:txBody>
      </p:sp>
      <p:pic>
        <p:nvPicPr>
          <p:cNvPr id="195587" name="Picture 5" descr="f5-20"/>
          <p:cNvPicPr>
            <a:picLocks noChangeAspect="1"/>
          </p:cNvPicPr>
          <p:nvPr/>
        </p:nvPicPr>
        <p:blipFill>
          <a:blip r:embed="rId1"/>
          <a:srcRect l="20454" t="32228"/>
          <a:stretch>
            <a:fillRect/>
          </a:stretch>
        </p:blipFill>
        <p:spPr>
          <a:xfrm>
            <a:off x="2286000" y="762000"/>
            <a:ext cx="4876800" cy="4175125"/>
          </a:xfrm>
          <a:prstGeom prst="rect">
            <a:avLst/>
          </a:prstGeom>
          <a:noFill/>
          <a:ln w="9525">
            <a:noFill/>
          </a:ln>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Text Box 4"/>
          <p:cNvSpPr txBox="1"/>
          <p:nvPr/>
        </p:nvSpPr>
        <p:spPr>
          <a:xfrm>
            <a:off x="1214438" y="685800"/>
            <a:ext cx="7700962" cy="5337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ClrTx/>
              <a:buSzTx/>
              <a:buFontTx/>
              <a:buNone/>
            </a:pPr>
            <a:r>
              <a:rPr lang="en-US" altLang="zh-CN" sz="2400" b="1" dirty="0"/>
              <a:t> </a:t>
            </a:r>
            <a:r>
              <a:rPr lang="zh-CN" altLang="en-US" sz="2400" b="1" dirty="0"/>
              <a:t>差影法 </a:t>
            </a:r>
            <a:endParaRPr lang="zh-CN" altLang="en-US" sz="2400" b="1" dirty="0"/>
          </a:p>
          <a:p>
            <a:pPr marL="0" lvl="0" indent="0" algn="just" eaLnBrk="1" hangingPunct="1">
              <a:spcBef>
                <a:spcPct val="50000"/>
              </a:spcBef>
              <a:buClrTx/>
              <a:buSzTx/>
              <a:buFontTx/>
              <a:buNone/>
            </a:pPr>
            <a:r>
              <a:rPr lang="zh-CN" altLang="en-US" sz="2400" b="1" dirty="0"/>
              <a:t>        </a:t>
            </a:r>
            <a:r>
              <a:rPr lang="en-US" altLang="zh-CN" sz="2400" b="1" dirty="0"/>
              <a:t>1. </a:t>
            </a:r>
            <a:r>
              <a:rPr lang="zh-CN" altLang="en-US" sz="2400" b="1" dirty="0"/>
              <a:t>图像的代数运算 </a:t>
            </a:r>
            <a:endParaRPr lang="zh-CN" altLang="en-US" sz="2400" b="1" dirty="0"/>
          </a:p>
          <a:p>
            <a:pPr marL="0" lvl="0" indent="0" algn="just" eaLnBrk="1" hangingPunct="1">
              <a:lnSpc>
                <a:spcPct val="130000"/>
              </a:lnSpc>
              <a:spcBef>
                <a:spcPct val="50000"/>
              </a:spcBef>
              <a:buClrTx/>
              <a:buSzTx/>
              <a:buFontTx/>
              <a:buNone/>
            </a:pPr>
            <a:r>
              <a:rPr lang="zh-CN" altLang="en-US" sz="2400" b="1" dirty="0"/>
              <a:t>        图像的代数运算是指对两幅输入图像进行点对点的加、减、 乘、 除四则运算而得到输出图像的运算。如果记输入图像为</a:t>
            </a:r>
            <a:r>
              <a:rPr lang="en-US" altLang="zh-CN" sz="2400" b="1" i="1" dirty="0"/>
              <a:t>A</a:t>
            </a:r>
            <a:r>
              <a:rPr lang="en-US" altLang="zh-CN" sz="2400" b="1" dirty="0"/>
              <a:t>(</a:t>
            </a:r>
            <a:r>
              <a:rPr lang="en-US" altLang="zh-CN" sz="2400" b="1" i="1" dirty="0"/>
              <a:t>x, y</a:t>
            </a:r>
            <a:r>
              <a:rPr lang="en-US" altLang="zh-CN" sz="2400" b="1" dirty="0"/>
              <a:t>)</a:t>
            </a:r>
            <a:r>
              <a:rPr lang="zh-CN" altLang="en-US" sz="2400" b="1" dirty="0"/>
              <a:t>和</a:t>
            </a:r>
            <a:r>
              <a:rPr lang="en-US" altLang="zh-CN" sz="2400" b="1" i="1" dirty="0"/>
              <a:t>B</a:t>
            </a:r>
            <a:r>
              <a:rPr lang="en-US" altLang="zh-CN" sz="2400" b="1" dirty="0"/>
              <a:t>(</a:t>
            </a:r>
            <a:r>
              <a:rPr lang="en-US" altLang="zh-CN" sz="2400" b="1" i="1" dirty="0"/>
              <a:t>x, y</a:t>
            </a:r>
            <a:r>
              <a:rPr lang="en-US" altLang="zh-CN" sz="2400" b="1" dirty="0"/>
              <a:t>)</a:t>
            </a:r>
            <a:r>
              <a:rPr lang="zh-CN" altLang="en-US" sz="2400" b="1" dirty="0"/>
              <a:t>，输出图像为</a:t>
            </a:r>
            <a:r>
              <a:rPr lang="en-US" altLang="zh-CN" sz="2400" b="1" i="1" dirty="0"/>
              <a:t>C</a:t>
            </a:r>
            <a:r>
              <a:rPr lang="en-US" altLang="zh-CN" sz="2400" b="1" dirty="0"/>
              <a:t>(</a:t>
            </a:r>
            <a:r>
              <a:rPr lang="en-US" altLang="zh-CN" sz="2400" b="1" i="1" dirty="0"/>
              <a:t>x, y</a:t>
            </a:r>
            <a:r>
              <a:rPr lang="en-US" altLang="zh-CN" sz="2400" b="1" dirty="0"/>
              <a:t>)</a:t>
            </a:r>
            <a:r>
              <a:rPr lang="zh-CN" altLang="en-US" sz="2400" b="1" dirty="0"/>
              <a:t>，则四种图像代数运算的表达式如下：</a:t>
            </a:r>
            <a:endParaRPr lang="zh-CN" altLang="en-US" sz="2400" b="1" dirty="0"/>
          </a:p>
          <a:p>
            <a:pPr marL="914400" lvl="2" indent="0" algn="just" eaLnBrk="1" hangingPunct="1">
              <a:spcBef>
                <a:spcPct val="50000"/>
              </a:spcBef>
              <a:buNone/>
            </a:pPr>
            <a:r>
              <a:rPr lang="en-US" altLang="zh-CN" b="1" i="1" dirty="0"/>
              <a:t>C</a:t>
            </a:r>
            <a:r>
              <a:rPr lang="en-US" altLang="zh-CN" b="1" dirty="0"/>
              <a:t>(</a:t>
            </a:r>
            <a:r>
              <a:rPr lang="en-US" altLang="zh-CN" b="1" i="1" dirty="0"/>
              <a:t>x, y</a:t>
            </a:r>
            <a:r>
              <a:rPr lang="en-US" altLang="zh-CN" b="1" dirty="0"/>
              <a:t>)</a:t>
            </a:r>
            <a:r>
              <a:rPr lang="zh-CN" altLang="en-US" b="1" dirty="0"/>
              <a:t>＝</a:t>
            </a:r>
            <a:r>
              <a:rPr lang="en-US" altLang="zh-CN" b="1" i="1" dirty="0"/>
              <a:t>A</a:t>
            </a:r>
            <a:r>
              <a:rPr lang="en-US" altLang="zh-CN" b="1" dirty="0"/>
              <a:t>(</a:t>
            </a:r>
            <a:r>
              <a:rPr lang="en-US" altLang="zh-CN" b="1" i="1" dirty="0"/>
              <a:t>x, y</a:t>
            </a:r>
            <a:r>
              <a:rPr lang="en-US" altLang="zh-CN" b="1" dirty="0"/>
              <a:t>)</a:t>
            </a:r>
            <a:r>
              <a:rPr lang="zh-CN" altLang="en-US" b="1" dirty="0"/>
              <a:t>＋</a:t>
            </a:r>
            <a:r>
              <a:rPr lang="en-US" altLang="zh-CN" b="1" i="1" dirty="0"/>
              <a:t>B</a:t>
            </a:r>
            <a:r>
              <a:rPr lang="en-US" altLang="zh-CN" b="1" dirty="0"/>
              <a:t>(</a:t>
            </a:r>
            <a:r>
              <a:rPr lang="en-US" altLang="zh-CN" b="1" i="1" dirty="0"/>
              <a:t>x, y</a:t>
            </a:r>
            <a:r>
              <a:rPr lang="en-US" altLang="zh-CN" b="1" dirty="0"/>
              <a:t>)</a:t>
            </a:r>
            <a:endParaRPr lang="en-US" altLang="zh-CN" b="1" dirty="0"/>
          </a:p>
          <a:p>
            <a:pPr marL="914400" lvl="2" indent="0" algn="just" eaLnBrk="1" hangingPunct="1">
              <a:spcBef>
                <a:spcPct val="50000"/>
              </a:spcBef>
              <a:buNone/>
            </a:pPr>
            <a:r>
              <a:rPr lang="en-US" altLang="zh-CN" b="1" i="1" dirty="0"/>
              <a:t>C</a:t>
            </a:r>
            <a:r>
              <a:rPr lang="en-US" altLang="zh-CN" b="1" dirty="0"/>
              <a:t>(</a:t>
            </a:r>
            <a:r>
              <a:rPr lang="en-US" altLang="zh-CN" b="1" i="1" dirty="0"/>
              <a:t>x, y</a:t>
            </a:r>
            <a:r>
              <a:rPr lang="en-US" altLang="zh-CN" b="1" dirty="0"/>
              <a:t>)</a:t>
            </a:r>
            <a:r>
              <a:rPr lang="zh-CN" altLang="en-US" b="1" dirty="0"/>
              <a:t>＝</a:t>
            </a:r>
            <a:r>
              <a:rPr lang="en-US" altLang="zh-CN" b="1" i="1" dirty="0"/>
              <a:t>A</a:t>
            </a:r>
            <a:r>
              <a:rPr lang="en-US" altLang="zh-CN" b="1" dirty="0"/>
              <a:t>(</a:t>
            </a:r>
            <a:r>
              <a:rPr lang="en-US" altLang="zh-CN" b="1" i="1" dirty="0"/>
              <a:t>x, y</a:t>
            </a:r>
            <a:r>
              <a:rPr lang="en-US" altLang="zh-CN" b="1" dirty="0"/>
              <a:t>)</a:t>
            </a:r>
            <a:r>
              <a:rPr lang="zh-CN" altLang="en-US" b="1" dirty="0"/>
              <a:t>－</a:t>
            </a:r>
            <a:r>
              <a:rPr lang="en-US" altLang="zh-CN" b="1" i="1" dirty="0"/>
              <a:t>B</a:t>
            </a:r>
            <a:r>
              <a:rPr lang="en-US" altLang="zh-CN" b="1" dirty="0"/>
              <a:t>(</a:t>
            </a:r>
            <a:r>
              <a:rPr lang="en-US" altLang="zh-CN" b="1" i="1" dirty="0"/>
              <a:t>x, y</a:t>
            </a:r>
            <a:r>
              <a:rPr lang="en-US" altLang="zh-CN" b="1" dirty="0"/>
              <a:t>)</a:t>
            </a:r>
            <a:endParaRPr lang="en-US" altLang="zh-CN" b="1" dirty="0"/>
          </a:p>
          <a:p>
            <a:pPr marL="914400" lvl="2" indent="0" algn="just" eaLnBrk="1" hangingPunct="1">
              <a:spcBef>
                <a:spcPct val="50000"/>
              </a:spcBef>
              <a:buNone/>
            </a:pPr>
            <a:r>
              <a:rPr lang="en-US" altLang="zh-CN" b="1" i="1" dirty="0"/>
              <a:t>C</a:t>
            </a:r>
            <a:r>
              <a:rPr lang="en-US" altLang="zh-CN" b="1" dirty="0"/>
              <a:t>(</a:t>
            </a:r>
            <a:r>
              <a:rPr lang="en-US" altLang="zh-CN" b="1" i="1" dirty="0"/>
              <a:t>x, y</a:t>
            </a:r>
            <a:r>
              <a:rPr lang="en-US" altLang="zh-CN" b="1" dirty="0"/>
              <a:t>)</a:t>
            </a:r>
            <a:r>
              <a:rPr lang="zh-CN" altLang="en-US" b="1" dirty="0"/>
              <a:t>＝</a:t>
            </a:r>
            <a:r>
              <a:rPr lang="en-US" altLang="zh-CN" b="1" i="1" dirty="0"/>
              <a:t>A</a:t>
            </a:r>
            <a:r>
              <a:rPr lang="en-US" altLang="zh-CN" b="1" dirty="0"/>
              <a:t>(</a:t>
            </a:r>
            <a:r>
              <a:rPr lang="en-US" altLang="zh-CN" b="1" i="1" dirty="0"/>
              <a:t>x, y</a:t>
            </a:r>
            <a:r>
              <a:rPr lang="en-US" altLang="zh-CN" b="1" dirty="0"/>
              <a:t>)×</a:t>
            </a:r>
            <a:r>
              <a:rPr lang="en-US" altLang="zh-CN" b="1" i="1" dirty="0"/>
              <a:t>B</a:t>
            </a:r>
            <a:r>
              <a:rPr lang="en-US" altLang="zh-CN" b="1" dirty="0"/>
              <a:t>(</a:t>
            </a:r>
            <a:r>
              <a:rPr lang="en-US" altLang="zh-CN" b="1" i="1" dirty="0"/>
              <a:t>x, y</a:t>
            </a:r>
            <a:r>
              <a:rPr lang="en-US" altLang="zh-CN" b="1" dirty="0"/>
              <a:t>)</a:t>
            </a:r>
            <a:endParaRPr lang="en-US" altLang="zh-CN" b="1" dirty="0"/>
          </a:p>
          <a:p>
            <a:pPr marL="914400" lvl="2" indent="0" algn="ctr" eaLnBrk="1" hangingPunct="1">
              <a:spcBef>
                <a:spcPct val="50000"/>
              </a:spcBef>
              <a:buNone/>
            </a:pPr>
            <a:r>
              <a:rPr lang="en-US" altLang="zh-CN" b="1" i="1" dirty="0"/>
              <a:t>C</a:t>
            </a:r>
            <a:r>
              <a:rPr lang="en-US" altLang="zh-CN" b="1" dirty="0"/>
              <a:t>(</a:t>
            </a:r>
            <a:r>
              <a:rPr lang="en-US" altLang="zh-CN" b="1" i="1" dirty="0"/>
              <a:t>x, y</a:t>
            </a:r>
            <a:r>
              <a:rPr lang="en-US" altLang="zh-CN" b="1" dirty="0"/>
              <a:t>)</a:t>
            </a:r>
            <a:r>
              <a:rPr lang="zh-CN" altLang="en-US" b="1" dirty="0"/>
              <a:t>＝</a:t>
            </a:r>
            <a:r>
              <a:rPr lang="en-US" altLang="zh-CN" b="1" i="1" dirty="0"/>
              <a:t>A</a:t>
            </a:r>
            <a:r>
              <a:rPr lang="en-US" altLang="zh-CN" b="1" dirty="0"/>
              <a:t>(</a:t>
            </a:r>
            <a:r>
              <a:rPr lang="en-US" altLang="zh-CN" b="1" i="1" dirty="0"/>
              <a:t>x, y</a:t>
            </a:r>
            <a:r>
              <a:rPr lang="en-US" altLang="zh-CN" b="1" dirty="0"/>
              <a:t>)</a:t>
            </a:r>
            <a:r>
              <a:rPr lang="zh-CN" altLang="en-US" b="1" dirty="0"/>
              <a:t>／</a:t>
            </a:r>
            <a:r>
              <a:rPr lang="en-US" altLang="zh-CN" b="1" i="1" dirty="0"/>
              <a:t>B</a:t>
            </a:r>
            <a:r>
              <a:rPr lang="en-US" altLang="zh-CN" b="1" dirty="0"/>
              <a:t>(</a:t>
            </a:r>
            <a:r>
              <a:rPr lang="en-US" altLang="zh-CN" b="1" i="1" dirty="0"/>
              <a:t>x, y</a:t>
            </a:r>
            <a:r>
              <a:rPr lang="en-US" altLang="zh-CN" b="1" dirty="0"/>
              <a:t>) </a:t>
            </a:r>
            <a:endParaRPr lang="en-US" altLang="zh-CN" b="1" dirty="0"/>
          </a:p>
        </p:txBody>
      </p:sp>
    </p:spTree>
  </p:cSld>
  <p:clrMapOvr>
    <a:masterClrMapping/>
  </p:clrMapOvr>
  <p:transition/>
</p:sld>
</file>

<file path=ppt/tags/tag1.xml><?xml version="1.0" encoding="utf-8"?>
<p:tagLst xmlns:p="http://schemas.openxmlformats.org/presentationml/2006/main">
  <p:tag name="commondata" val="eyJoZGlkIjoiYWQzMWRkNTJmMjBiZjQ5NjZmMDk2ZWRkYjQyYmYzMTIifQ=="/>
</p:tagLst>
</file>

<file path=ppt/theme/theme1.xml><?xml version="1.0" encoding="utf-8"?>
<a:theme xmlns:a="http://schemas.openxmlformats.org/drawingml/2006/main" name="Lock And Key">
  <a:themeElements>
    <a:clrScheme name="Lock And Key 1">
      <a:dk1>
        <a:srgbClr val="200B5B"/>
      </a:dk1>
      <a:lt1>
        <a:srgbClr val="EAEAEA"/>
      </a:lt1>
      <a:dk2>
        <a:srgbClr val="6600FF"/>
      </a:dk2>
      <a:lt2>
        <a:srgbClr val="FFCC66"/>
      </a:lt2>
      <a:accent1>
        <a:srgbClr val="EEB00B"/>
      </a:accent1>
      <a:accent2>
        <a:srgbClr val="6600CC"/>
      </a:accent2>
      <a:accent3>
        <a:srgbClr val="B8AAFF"/>
      </a:accent3>
      <a:accent4>
        <a:srgbClr val="C8C8C8"/>
      </a:accent4>
      <a:accent5>
        <a:srgbClr val="F5D4AA"/>
      </a:accent5>
      <a:accent6>
        <a:srgbClr val="5C00B9"/>
      </a:accent6>
      <a:hlink>
        <a:srgbClr val="FF33CC"/>
      </a:hlink>
      <a:folHlink>
        <a:srgbClr val="CC99FF"/>
      </a:folHlink>
    </a:clrScheme>
    <a:fontScheme name="Lock And Key">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sq" cmpd="sng" algn="ctr">
          <a:solidFill>
            <a:schemeClr val="bg2"/>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1" lang="en-US" sz="24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tx2"/>
        </a:solidFill>
        <a:ln w="12700" cap="sq" cmpd="sng" algn="ctr">
          <a:solidFill>
            <a:schemeClr val="bg2"/>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1" lang="en-US" sz="2400" b="1" i="0" u="none" strike="noStrike" cap="none" normalizeH="0" baseline="0" smtClean="0">
            <a:ln>
              <a:noFill/>
            </a:ln>
            <a:solidFill>
              <a:schemeClr val="bg2"/>
            </a:solidFill>
            <a:effectLst/>
            <a:latin typeface="Times New Roman" panose="02020603050405020304" pitchFamily="18" charset="0"/>
            <a:ea typeface="宋体" panose="02010600030101010101" pitchFamily="2" charset="-122"/>
          </a:defRPr>
        </a:defPPr>
      </a:lstStyle>
    </a:lnDef>
  </a:objectDefaults>
  <a:extraClrSchemeLst>
    <a:extraClrScheme>
      <a:clrScheme name="Lock And Key 1">
        <a:dk1>
          <a:srgbClr val="200B5B"/>
        </a:dk1>
        <a:lt1>
          <a:srgbClr val="EAEAEA"/>
        </a:lt1>
        <a:dk2>
          <a:srgbClr val="6600FF"/>
        </a:dk2>
        <a:lt2>
          <a:srgbClr val="FFCC66"/>
        </a:lt2>
        <a:accent1>
          <a:srgbClr val="EEB00B"/>
        </a:accent1>
        <a:accent2>
          <a:srgbClr val="6600CC"/>
        </a:accent2>
        <a:accent3>
          <a:srgbClr val="B8AAFF"/>
        </a:accent3>
        <a:accent4>
          <a:srgbClr val="C8C8C8"/>
        </a:accent4>
        <a:accent5>
          <a:srgbClr val="F5D4AA"/>
        </a:accent5>
        <a:accent6>
          <a:srgbClr val="5C00B9"/>
        </a:accent6>
        <a:hlink>
          <a:srgbClr val="FF33CC"/>
        </a:hlink>
        <a:folHlink>
          <a:srgbClr val="CC99FF"/>
        </a:folHlink>
      </a:clrScheme>
      <a:clrMap bg1="dk2" tx1="lt1" bg2="dk1" tx2="lt2" accent1="accent1" accent2="accent2" accent3="accent3" accent4="accent4" accent5="accent5" accent6="accent6" hlink="hlink" folHlink="folHlink"/>
    </a:extraClrScheme>
    <a:extraClrScheme>
      <a:clrScheme name="Lock And Key 2">
        <a:dk1>
          <a:srgbClr val="393939"/>
        </a:dk1>
        <a:lt1>
          <a:srgbClr val="FFFFFF"/>
        </a:lt1>
        <a:dk2>
          <a:srgbClr val="6600CC"/>
        </a:dk2>
        <a:lt2>
          <a:srgbClr val="CCCCFF"/>
        </a:lt2>
        <a:accent1>
          <a:srgbClr val="F9D87E"/>
        </a:accent1>
        <a:accent2>
          <a:srgbClr val="FFCCCC"/>
        </a:accent2>
        <a:accent3>
          <a:srgbClr val="FFFFFF"/>
        </a:accent3>
        <a:accent4>
          <a:srgbClr val="2F2F2F"/>
        </a:accent4>
        <a:accent5>
          <a:srgbClr val="FBE9C0"/>
        </a:accent5>
        <a:accent6>
          <a:srgbClr val="E7B9B9"/>
        </a:accent6>
        <a:hlink>
          <a:srgbClr val="FFCCFF"/>
        </a:hlink>
        <a:folHlink>
          <a:srgbClr val="99CCFF"/>
        </a:folHlink>
      </a:clrScheme>
      <a:clrMap bg1="lt1" tx1="dk1" bg2="lt2" tx2="dk2" accent1="accent1" accent2="accent2" accent3="accent3" accent4="accent4" accent5="accent5" accent6="accent6" hlink="hlink" folHlink="folHlink"/>
    </a:extraClrScheme>
    <a:extraClrScheme>
      <a:clrScheme name="Lock And Key 3">
        <a:dk1>
          <a:srgbClr val="000000"/>
        </a:dk1>
        <a:lt1>
          <a:srgbClr val="FFFFFF"/>
        </a:lt1>
        <a:dk2>
          <a:srgbClr val="000000"/>
        </a:dk2>
        <a:lt2>
          <a:srgbClr val="FFFFFF"/>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
      <a:clrScheme name="Lock And Key 4">
        <a:dk1>
          <a:srgbClr val="330000"/>
        </a:dk1>
        <a:lt1>
          <a:srgbClr val="FFFFCC"/>
        </a:lt1>
        <a:dk2>
          <a:srgbClr val="000000"/>
        </a:dk2>
        <a:lt2>
          <a:srgbClr val="FFCC00"/>
        </a:lt2>
        <a:accent1>
          <a:srgbClr val="FF9900"/>
        </a:accent1>
        <a:accent2>
          <a:srgbClr val="330099"/>
        </a:accent2>
        <a:accent3>
          <a:srgbClr val="AAAAAA"/>
        </a:accent3>
        <a:accent4>
          <a:srgbClr val="DADAAE"/>
        </a:accent4>
        <a:accent5>
          <a:srgbClr val="FFCAAA"/>
        </a:accent5>
        <a:accent6>
          <a:srgbClr val="2D008A"/>
        </a:accent6>
        <a:hlink>
          <a:srgbClr val="FF6633"/>
        </a:hlink>
        <a:folHlink>
          <a:srgbClr val="669900"/>
        </a:folHlink>
      </a:clrScheme>
      <a:clrMap bg1="dk2" tx1="lt1" bg2="dk1" tx2="lt2" accent1="accent1" accent2="accent2" accent3="accent3" accent4="accent4" accent5="accent5" accent6="accent6" hlink="hlink" folHlink="folHlink"/>
    </a:extraClrScheme>
    <a:extraClrScheme>
      <a:clrScheme name="Lock And Key 5">
        <a:dk1>
          <a:srgbClr val="333300"/>
        </a:dk1>
        <a:lt1>
          <a:srgbClr val="DDDDDD"/>
        </a:lt1>
        <a:dk2>
          <a:srgbClr val="996600"/>
        </a:dk2>
        <a:lt2>
          <a:srgbClr val="FFCC66"/>
        </a:lt2>
        <a:accent1>
          <a:srgbClr val="EEB00B"/>
        </a:accent1>
        <a:accent2>
          <a:srgbClr val="330099"/>
        </a:accent2>
        <a:accent3>
          <a:srgbClr val="CAB8AA"/>
        </a:accent3>
        <a:accent4>
          <a:srgbClr val="BDBDBD"/>
        </a:accent4>
        <a:accent5>
          <a:srgbClr val="F5D4AA"/>
        </a:accent5>
        <a:accent6>
          <a:srgbClr val="2D008A"/>
        </a:accent6>
        <a:hlink>
          <a:srgbClr val="FF6633"/>
        </a:hlink>
        <a:folHlink>
          <a:srgbClr val="CC9900"/>
        </a:folHlink>
      </a:clrScheme>
      <a:clrMap bg1="dk2" tx1="lt1" bg2="dk1" tx2="lt2" accent1="accent1" accent2="accent2" accent3="accent3" accent4="accent4" accent5="accent5" accent6="accent6" hlink="hlink" folHlink="folHlink"/>
    </a:extraClrScheme>
    <a:extraClrScheme>
      <a:clrScheme name="Lock And Key 6">
        <a:dk1>
          <a:srgbClr val="003300"/>
        </a:dk1>
        <a:lt1>
          <a:srgbClr val="FFFFCC"/>
        </a:lt1>
        <a:dk2>
          <a:srgbClr val="999933"/>
        </a:dk2>
        <a:lt2>
          <a:srgbClr val="FFFF66"/>
        </a:lt2>
        <a:accent1>
          <a:srgbClr val="CC9900"/>
        </a:accent1>
        <a:accent2>
          <a:srgbClr val="330099"/>
        </a:accent2>
        <a:accent3>
          <a:srgbClr val="CACAAD"/>
        </a:accent3>
        <a:accent4>
          <a:srgbClr val="DADAAE"/>
        </a:accent4>
        <a:accent5>
          <a:srgbClr val="E2CAAA"/>
        </a:accent5>
        <a:accent6>
          <a:srgbClr val="2D008A"/>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Designs\Lock And Key.pot</Template>
  <TotalTime>0</TotalTime>
  <Words>14105</Words>
  <Application>WPS 演示</Application>
  <PresentationFormat>全屏显示(4:3)</PresentationFormat>
  <Paragraphs>1167</Paragraphs>
  <Slides>120</Slides>
  <Notes>113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61</vt:i4>
      </vt:variant>
      <vt:variant>
        <vt:lpstr>幻灯片标题</vt:lpstr>
      </vt:variant>
      <vt:variant>
        <vt:i4>120</vt:i4>
      </vt:variant>
    </vt:vector>
  </HeadingPairs>
  <TitlesOfParts>
    <vt:vector size="197" baseType="lpstr">
      <vt:lpstr>Arial</vt:lpstr>
      <vt:lpstr>宋体</vt:lpstr>
      <vt:lpstr>Wingdings</vt:lpstr>
      <vt:lpstr>Times New Roman</vt:lpstr>
      <vt:lpstr>Symbol</vt:lpstr>
      <vt:lpstr>华文隶书</vt:lpstr>
      <vt:lpstr>方正大黑简体</vt:lpstr>
      <vt:lpstr>黑体</vt:lpstr>
      <vt:lpstr>华文彩云</vt:lpstr>
      <vt:lpstr>Courier New</vt:lpstr>
      <vt:lpstr>华文行楷</vt:lpstr>
      <vt:lpstr>华文新魏</vt:lpstr>
      <vt:lpstr>KaiTi_GB2312</vt:lpstr>
      <vt:lpstr>微软雅黑</vt:lpstr>
      <vt:lpstr>Arial Unicode MS</vt:lpstr>
      <vt:lpstr>Lock And Key</vt:lpstr>
      <vt:lpstr>CorelPhotoPaint.Image.11</vt:lpstr>
      <vt:lpstr>Paint.Picture</vt:lpstr>
      <vt:lpstr>Paint.Picture</vt:lpstr>
      <vt:lpstr>Equation.3</vt:lpstr>
      <vt:lpstr>Equation.3</vt:lpstr>
      <vt:lpstr>Equation.3</vt:lpstr>
      <vt:lpstr>Equation.3</vt:lpstr>
      <vt:lpstr>Visio.Drawing.4</vt:lpstr>
      <vt:lpstr>Equation.3</vt:lpstr>
      <vt:lpstr>Equation.3</vt:lpstr>
      <vt:lpstr>Visio.Drawing.4</vt:lpstr>
      <vt:lpstr>CorelPhotoPaint.Image.11</vt:lpstr>
      <vt:lpstr>Equation.3</vt:lpstr>
      <vt:lpstr>Equation.3</vt:lpstr>
      <vt:lpstr>Paint.Picture</vt:lpstr>
      <vt:lpstr>Paint.Picture</vt:lpstr>
      <vt:lpstr>Equation.3</vt:lpstr>
      <vt:lpstr>Equation.3</vt:lpstr>
      <vt:lpstr>Equation.3</vt:lpstr>
      <vt:lpstr>Paint.Picture</vt:lpstr>
      <vt:lpstr>Paint.Picture</vt:lpstr>
      <vt:lpstr>Equation.3</vt:lpstr>
      <vt:lpstr>CorelPhotoPaint.Image.11</vt:lpstr>
      <vt:lpstr>Equation.3</vt:lpstr>
      <vt:lpstr>Equation.3</vt:lpstr>
      <vt:lpstr>Equation.3</vt:lpstr>
      <vt:lpstr>Visio.Drawing.4</vt:lpstr>
      <vt:lpstr>Equation.3</vt:lpstr>
      <vt:lpstr>Equation.3</vt:lpstr>
      <vt:lpstr>Equation.3</vt:lpstr>
      <vt:lpstr>Equation.3</vt:lpstr>
      <vt:lpstr>Equation.3</vt:lpstr>
      <vt:lpstr>Equation.3</vt:lpstr>
      <vt:lpstr>CorelPhotoPaint.Image.11</vt:lpstr>
      <vt:lpstr>Equation.3</vt:lpstr>
      <vt:lpstr>Equation.3</vt:lpstr>
      <vt:lpstr>Equation.3</vt:lpstr>
      <vt:lpstr>Equation.3</vt:lpstr>
      <vt:lpstr>Equation.3</vt:lpstr>
      <vt:lpstr>Equation.3</vt:lpstr>
      <vt:lpstr>Equation.3</vt:lpstr>
      <vt:lpstr>Visio.Drawing.4</vt:lpstr>
      <vt:lpstr>Visio.Drawing.4</vt:lpstr>
      <vt:lpstr>Equation.3</vt:lpstr>
      <vt:lpstr>Paint.Picture</vt:lpstr>
      <vt:lpstr>Equation.3</vt:lpstr>
      <vt:lpstr>Equation.3</vt:lpstr>
      <vt:lpstr>Equation.3</vt:lpstr>
      <vt:lpstr>Equation.3</vt:lpstr>
      <vt:lpstr>Paint.Picture</vt:lpstr>
      <vt:lpstr>Equation.3</vt:lpstr>
      <vt:lpstr>Equation.3</vt:lpstr>
      <vt:lpstr>Equation.3</vt:lpstr>
      <vt:lpstr>Equation.3</vt:lpstr>
      <vt:lpstr>Equation.3</vt:lpstr>
      <vt:lpstr>Paint.Picture</vt:lpstr>
      <vt:lpstr>Equation.3</vt:lpstr>
      <vt:lpstr>Equation.3</vt:lpstr>
      <vt:lpstr>Equation.3</vt:lpstr>
      <vt:lpstr>Visio.Drawing.4</vt:lpstr>
      <vt:lpstr>Visio.Drawing.4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sony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图象增强</dc:title>
  <dc:creator>sony</dc:creator>
  <cp:lastModifiedBy>Gerin Tang</cp:lastModifiedBy>
  <cp:revision>187</cp:revision>
  <dcterms:created xsi:type="dcterms:W3CDTF">2003-02-17T01:07:50Z</dcterms:created>
  <dcterms:modified xsi:type="dcterms:W3CDTF">2024-10-21T07:53:06Z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9D044630F893426CA7D1ED195489E2B9_12</vt:lpwstr>
  </property>
  <property fmtid="{D5CDD505-2E9C-101B-9397-08002B2CF9AE}" pid="3" name="KSOProductBuildVer">
    <vt:lpwstr>2052-12.1.0.18608</vt:lpwstr>
  </property>
</Properties>
</file>